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tif" ContentType="image/t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7" r:id="rId16"/>
    <p:sldId id="288"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7C62"/>
    <a:srgbClr val="D65058"/>
    <a:srgbClr val="BDD5E0"/>
    <a:srgbClr val="585A5A"/>
    <a:srgbClr val="F8A543"/>
    <a:srgbClr val="F9C64A"/>
    <a:srgbClr val="7F7F7F"/>
    <a:srgbClr val="F15A24"/>
    <a:srgbClr val="71B4D0"/>
    <a:srgbClr val="5F46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D"/>
          </a:solidFill>
        </a:fill>
      </a:tcStyle>
    </a:wholeTbl>
    <a:band2H>
      <a:tcTxStyle/>
      <a:tcStyle>
        <a:tcBdr/>
        <a:fill>
          <a:solidFill>
            <a:srgbClr val="E6F6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BDB"/>
          </a:solidFill>
        </a:fill>
      </a:tcStyle>
    </a:wholeTbl>
    <a:band2H>
      <a:tcTxStyle/>
      <a:tcStyle>
        <a:tcBdr/>
        <a:fill>
          <a:solidFill>
            <a:srgbClr val="EEEEE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E6"/>
          </a:solidFill>
        </a:fill>
      </a:tcStyle>
    </a:wholeTbl>
    <a:band2H>
      <a:tcTxStyle/>
      <a:tcStyle>
        <a:tcBdr/>
        <a:fill>
          <a:solidFill>
            <a:srgbClr val="E7E7F3"/>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200" d="100"/>
          <a:sy n="200" d="100"/>
        </p:scale>
        <p:origin x="-1936" y="-2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Shape 20"/>
          <p:cNvSpPr>
            <a:spLocks noGrp="1" noRot="1" noChangeAspect="1"/>
          </p:cNvSpPr>
          <p:nvPr>
            <p:ph type="sldImg"/>
          </p:nvPr>
        </p:nvSpPr>
        <p:spPr>
          <a:xfrm>
            <a:off x="1143000" y="685800"/>
            <a:ext cx="4572000" cy="3429000"/>
          </a:xfrm>
          <a:prstGeom prst="rect">
            <a:avLst/>
          </a:prstGeom>
        </p:spPr>
        <p:txBody>
          <a:bodyPr/>
          <a:lstStyle/>
          <a:p>
            <a:endParaRPr/>
          </a:p>
        </p:txBody>
      </p:sp>
      <p:sp>
        <p:nvSpPr>
          <p:cNvPr id="21" name="Shape 2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55720318"/>
      </p:ext>
    </p:extLst>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1B4D0">
                <a:alpha val="25000"/>
              </a:srgbClr>
            </a:gs>
            <a:gs pos="100000">
              <a:srgbClr val="71B4D0">
                <a:alpha val="50000"/>
              </a:srgbClr>
            </a:gs>
          </a:gsLst>
          <a:lin ang="5400000" scaled="0"/>
          <a:tileRect/>
        </a:gradFill>
        <a:effectLst/>
      </p:bgPr>
    </p:bg>
    <p:spTree>
      <p:nvGrpSpPr>
        <p:cNvPr id="1" name=""/>
        <p:cNvGrpSpPr/>
        <p:nvPr/>
      </p:nvGrpSpPr>
      <p:grpSpPr>
        <a:xfrm>
          <a:off x="0" y="0"/>
          <a:ext cx="0" cy="0"/>
          <a:chOff x="0" y="0"/>
          <a:chExt cx="0" cy="0"/>
        </a:xfrm>
      </p:grpSpPr>
      <p:sp>
        <p:nvSpPr>
          <p:cNvPr id="2" name="TextBox 1"/>
          <p:cNvSpPr/>
          <p:nvPr/>
        </p:nvSpPr>
        <p:spPr>
          <a:xfrm>
            <a:off x="342157" y="342850"/>
            <a:ext cx="8459687" cy="6172300"/>
          </a:xfrm>
          <a:prstGeom prst="rect">
            <a:avLst/>
          </a:prstGeom>
          <a:ln w="38100">
            <a:solidFill>
              <a:srgbClr val="FFFFFF"/>
            </a:solidFill>
            <a:miter/>
          </a:ln>
        </p:spPr>
        <p:txBody>
          <a:bodyPr lIns="45718" tIns="45718" rIns="45718" bIns="45718"/>
          <a:lstStyle/>
          <a:p>
            <a:pPr>
              <a:defRPr>
                <a:latin typeface="Times New Roman"/>
                <a:ea typeface="Times New Roman"/>
                <a:cs typeface="Times New Roman"/>
                <a:sym typeface="Times New Roman"/>
              </a:defRPr>
            </a:pPr>
            <a:endParaRPr/>
          </a:p>
        </p:txBody>
      </p:sp>
      <p:sp>
        <p:nvSpPr>
          <p:cNvPr id="3" name="Title Text"/>
          <p:cNvSpPr txBox="1">
            <a:spLocks noGrp="1"/>
          </p:cNvSpPr>
          <p:nvPr>
            <p:ph type="title"/>
          </p:nvPr>
        </p:nvSpPr>
        <p:spPr>
          <a:xfrm>
            <a:off x="685800" y="2130425"/>
            <a:ext cx="7772400" cy="14700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r>
              <a:rPr dirty="0"/>
              <a:t>Title Text</a:t>
            </a:r>
          </a:p>
        </p:txBody>
      </p:sp>
      <p:sp>
        <p:nvSpPr>
          <p:cNvPr id="4" name="Body Level One…"/>
          <p:cNvSpPr txBox="1">
            <a:spLocks noGrp="1"/>
          </p:cNvSpPr>
          <p:nvPr>
            <p:ph type="body" idx="1"/>
          </p:nvPr>
        </p:nvSpPr>
        <p:spPr>
          <a:xfrm>
            <a:off x="1371600" y="3886200"/>
            <a:ext cx="6400800" cy="17526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lide Number"/>
          <p:cNvSpPr txBox="1">
            <a:spLocks noGrp="1"/>
          </p:cNvSpPr>
          <p:nvPr>
            <p:ph type="sldNum" sz="quarter" idx="2"/>
          </p:nvPr>
        </p:nvSpPr>
        <p:spPr>
          <a:xfrm>
            <a:off x="8176262" y="6248400"/>
            <a:ext cx="281939" cy="287085"/>
          </a:xfrm>
          <a:prstGeom prst="rect">
            <a:avLst/>
          </a:prstGeom>
          <a:ln w="12700">
            <a:miter lim="400000"/>
          </a:ln>
        </p:spPr>
        <p:txBody>
          <a:bodyPr wrap="none" lIns="45718" tIns="45718" rIns="45718" bIns="45718">
            <a:spAutoFit/>
          </a:bodyPr>
          <a:lstStyle>
            <a:lvl1pPr algn="r">
              <a:defRPr sz="1400">
                <a:latin typeface="Times New Roman"/>
                <a:ea typeface="Times New Roman"/>
                <a:cs typeface="Times New Roman"/>
                <a:sym typeface="Times New Roman"/>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xmlns:p14="http://schemas.microsoft.com/office/powerpoint/2010/main" spd="med"/>
  <p:txStyles>
    <p:titleStyle>
      <a:lvl1pPr marL="0" marR="0" indent="0" algn="l" defTabSz="914400" rtl="0" latinLnBrk="0">
        <a:lnSpc>
          <a:spcPct val="100000"/>
        </a:lnSpc>
        <a:spcBef>
          <a:spcPts val="0"/>
        </a:spcBef>
        <a:spcAft>
          <a:spcPts val="0"/>
        </a:spcAft>
        <a:buClrTx/>
        <a:buSzTx/>
        <a:buFontTx/>
        <a:buNone/>
        <a:tabLst/>
        <a:defRPr sz="3800" b="0" i="0" u="none" strike="noStrike" cap="none" spc="0" baseline="0">
          <a:ln>
            <a:noFill/>
          </a:ln>
          <a:solidFill>
            <a:srgbClr val="000000"/>
          </a:solidFill>
          <a:uFillTx/>
          <a:latin typeface="Alda OT CEV Light Regular"/>
          <a:ea typeface="Georgia"/>
          <a:cs typeface="Alda OT CEV Light Regular"/>
          <a:sym typeface="Georgia"/>
        </a:defRPr>
      </a:lvl1pPr>
      <a:lvl2pPr marL="0" marR="0" indent="0" algn="l" defTabSz="914400" rtl="0" latinLnBrk="0">
        <a:lnSpc>
          <a:spcPct val="100000"/>
        </a:lnSpc>
        <a:spcBef>
          <a:spcPts val="0"/>
        </a:spcBef>
        <a:spcAft>
          <a:spcPts val="0"/>
        </a:spcAft>
        <a:buClrTx/>
        <a:buSzTx/>
        <a:buFontTx/>
        <a:buNone/>
        <a:tabLst/>
        <a:defRPr sz="3800" b="0" i="1" u="none" strike="noStrike" cap="none" spc="0" baseline="0">
          <a:ln>
            <a:noFill/>
          </a:ln>
          <a:solidFill>
            <a:srgbClr val="000000"/>
          </a:solidFill>
          <a:uFillTx/>
          <a:latin typeface="Georgia"/>
          <a:ea typeface="Georgia"/>
          <a:cs typeface="Georgia"/>
          <a:sym typeface="Georgia"/>
        </a:defRPr>
      </a:lvl2pPr>
      <a:lvl3pPr marL="0" marR="0" indent="0" algn="l" defTabSz="914400" rtl="0" latinLnBrk="0">
        <a:lnSpc>
          <a:spcPct val="100000"/>
        </a:lnSpc>
        <a:spcBef>
          <a:spcPts val="0"/>
        </a:spcBef>
        <a:spcAft>
          <a:spcPts val="0"/>
        </a:spcAft>
        <a:buClrTx/>
        <a:buSzTx/>
        <a:buFontTx/>
        <a:buNone/>
        <a:tabLst/>
        <a:defRPr sz="3800" b="0" i="1" u="none" strike="noStrike" cap="none" spc="0" baseline="0">
          <a:ln>
            <a:noFill/>
          </a:ln>
          <a:solidFill>
            <a:srgbClr val="000000"/>
          </a:solidFill>
          <a:uFillTx/>
          <a:latin typeface="Georgia"/>
          <a:ea typeface="Georgia"/>
          <a:cs typeface="Georgia"/>
          <a:sym typeface="Georgia"/>
        </a:defRPr>
      </a:lvl3pPr>
      <a:lvl4pPr marL="0" marR="0" indent="0" algn="l" defTabSz="914400" rtl="0" latinLnBrk="0">
        <a:lnSpc>
          <a:spcPct val="100000"/>
        </a:lnSpc>
        <a:spcBef>
          <a:spcPts val="0"/>
        </a:spcBef>
        <a:spcAft>
          <a:spcPts val="0"/>
        </a:spcAft>
        <a:buClrTx/>
        <a:buSzTx/>
        <a:buFontTx/>
        <a:buNone/>
        <a:tabLst/>
        <a:defRPr sz="3800" b="0" i="1" u="none" strike="noStrike" cap="none" spc="0" baseline="0">
          <a:ln>
            <a:noFill/>
          </a:ln>
          <a:solidFill>
            <a:srgbClr val="000000"/>
          </a:solidFill>
          <a:uFillTx/>
          <a:latin typeface="Georgia"/>
          <a:ea typeface="Georgia"/>
          <a:cs typeface="Georgia"/>
          <a:sym typeface="Georgia"/>
        </a:defRPr>
      </a:lvl4pPr>
      <a:lvl5pPr marL="0" marR="0" indent="0" algn="l" defTabSz="914400" rtl="0" latinLnBrk="0">
        <a:lnSpc>
          <a:spcPct val="100000"/>
        </a:lnSpc>
        <a:spcBef>
          <a:spcPts val="0"/>
        </a:spcBef>
        <a:spcAft>
          <a:spcPts val="0"/>
        </a:spcAft>
        <a:buClrTx/>
        <a:buSzTx/>
        <a:buFontTx/>
        <a:buNone/>
        <a:tabLst/>
        <a:defRPr sz="3800" b="0" i="1" u="none" strike="noStrike" cap="none" spc="0" baseline="0">
          <a:ln>
            <a:noFill/>
          </a:ln>
          <a:solidFill>
            <a:srgbClr val="000000"/>
          </a:solidFill>
          <a:uFillTx/>
          <a:latin typeface="Georgia"/>
          <a:ea typeface="Georgia"/>
          <a:cs typeface="Georgia"/>
          <a:sym typeface="Georgia"/>
        </a:defRPr>
      </a:lvl5pPr>
      <a:lvl6pPr marL="0" marR="0" indent="0" algn="l" defTabSz="914400" rtl="0" latinLnBrk="0">
        <a:lnSpc>
          <a:spcPct val="100000"/>
        </a:lnSpc>
        <a:spcBef>
          <a:spcPts val="0"/>
        </a:spcBef>
        <a:spcAft>
          <a:spcPts val="0"/>
        </a:spcAft>
        <a:buClrTx/>
        <a:buSzTx/>
        <a:buFontTx/>
        <a:buNone/>
        <a:tabLst/>
        <a:defRPr sz="3800" b="0" i="1" u="none" strike="noStrike" cap="none" spc="0" baseline="0">
          <a:ln>
            <a:noFill/>
          </a:ln>
          <a:solidFill>
            <a:srgbClr val="000000"/>
          </a:solidFill>
          <a:uFillTx/>
          <a:latin typeface="Georgia"/>
          <a:ea typeface="Georgia"/>
          <a:cs typeface="Georgia"/>
          <a:sym typeface="Georgia"/>
        </a:defRPr>
      </a:lvl6pPr>
      <a:lvl7pPr marL="0" marR="0" indent="0" algn="l" defTabSz="914400" rtl="0" latinLnBrk="0">
        <a:lnSpc>
          <a:spcPct val="100000"/>
        </a:lnSpc>
        <a:spcBef>
          <a:spcPts val="0"/>
        </a:spcBef>
        <a:spcAft>
          <a:spcPts val="0"/>
        </a:spcAft>
        <a:buClrTx/>
        <a:buSzTx/>
        <a:buFontTx/>
        <a:buNone/>
        <a:tabLst/>
        <a:defRPr sz="3800" b="0" i="1" u="none" strike="noStrike" cap="none" spc="0" baseline="0">
          <a:ln>
            <a:noFill/>
          </a:ln>
          <a:solidFill>
            <a:srgbClr val="000000"/>
          </a:solidFill>
          <a:uFillTx/>
          <a:latin typeface="Georgia"/>
          <a:ea typeface="Georgia"/>
          <a:cs typeface="Georgia"/>
          <a:sym typeface="Georgia"/>
        </a:defRPr>
      </a:lvl7pPr>
      <a:lvl8pPr marL="0" marR="0" indent="0" algn="l" defTabSz="914400" rtl="0" latinLnBrk="0">
        <a:lnSpc>
          <a:spcPct val="100000"/>
        </a:lnSpc>
        <a:spcBef>
          <a:spcPts val="0"/>
        </a:spcBef>
        <a:spcAft>
          <a:spcPts val="0"/>
        </a:spcAft>
        <a:buClrTx/>
        <a:buSzTx/>
        <a:buFontTx/>
        <a:buNone/>
        <a:tabLst/>
        <a:defRPr sz="3800" b="0" i="1" u="none" strike="noStrike" cap="none" spc="0" baseline="0">
          <a:ln>
            <a:noFill/>
          </a:ln>
          <a:solidFill>
            <a:srgbClr val="000000"/>
          </a:solidFill>
          <a:uFillTx/>
          <a:latin typeface="Georgia"/>
          <a:ea typeface="Georgia"/>
          <a:cs typeface="Georgia"/>
          <a:sym typeface="Georgia"/>
        </a:defRPr>
      </a:lvl8pPr>
      <a:lvl9pPr marL="0" marR="0" indent="0" algn="l" defTabSz="914400" rtl="0" latinLnBrk="0">
        <a:lnSpc>
          <a:spcPct val="100000"/>
        </a:lnSpc>
        <a:spcBef>
          <a:spcPts val="0"/>
        </a:spcBef>
        <a:spcAft>
          <a:spcPts val="0"/>
        </a:spcAft>
        <a:buClrTx/>
        <a:buSzTx/>
        <a:buFontTx/>
        <a:buNone/>
        <a:tabLst/>
        <a:defRPr sz="3800" b="0" i="1" u="none" strike="noStrike" cap="none" spc="0" baseline="0">
          <a:ln>
            <a:noFill/>
          </a:ln>
          <a:solidFill>
            <a:srgbClr val="000000"/>
          </a:solidFill>
          <a:uFillTx/>
          <a:latin typeface="Georgia"/>
          <a:ea typeface="Georgia"/>
          <a:cs typeface="Georgia"/>
          <a:sym typeface="Georgia"/>
        </a:defRPr>
      </a:lvl9pPr>
    </p:titleStyle>
    <p:bodyStyle>
      <a:lvl1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Tx/>
          <a:latin typeface="Oxygen"/>
          <a:ea typeface="Arial"/>
          <a:cs typeface="Oxygen"/>
          <a:sym typeface="Arial"/>
        </a:defRPr>
      </a:lvl1pPr>
      <a:lvl2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Tx/>
          <a:latin typeface="Oxygen"/>
          <a:ea typeface="Arial"/>
          <a:cs typeface="Oxygen"/>
          <a:sym typeface="Arial"/>
        </a:defRPr>
      </a:lvl2pPr>
      <a:lvl3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Tx/>
          <a:latin typeface="Oxygen"/>
          <a:ea typeface="Arial"/>
          <a:cs typeface="Oxygen"/>
          <a:sym typeface="Arial"/>
        </a:defRPr>
      </a:lvl3pPr>
      <a:lvl4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Tx/>
          <a:latin typeface="Oxygen"/>
          <a:ea typeface="Arial"/>
          <a:cs typeface="Oxygen"/>
          <a:sym typeface="Arial"/>
        </a:defRPr>
      </a:lvl4pPr>
      <a:lvl5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Tx/>
          <a:latin typeface="Oxygen"/>
          <a:ea typeface="Arial"/>
          <a:cs typeface="Oxygen"/>
          <a:sym typeface="Arial"/>
        </a:defRPr>
      </a:lvl5pPr>
      <a:lvl6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100000"/>
        </a:lnSpc>
        <a:spcBef>
          <a:spcPts val="700"/>
        </a:spcBef>
        <a:spcAft>
          <a:spcPts val="0"/>
        </a:spcAft>
        <a:buClrTx/>
        <a:buSzTx/>
        <a:buFontTx/>
        <a:buNone/>
        <a:tabLst/>
        <a:defRPr sz="3200" b="0"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microsoft.com/office/2007/relationships/hdphoto" Target="../media/hdphoto3.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
          <p:cNvSpPr/>
          <p:nvPr/>
        </p:nvSpPr>
        <p:spPr>
          <a:xfrm>
            <a:off x="342157" y="342850"/>
            <a:ext cx="8459687" cy="6172300"/>
          </a:xfrm>
          <a:prstGeom prst="rect">
            <a:avLst/>
          </a:prstGeom>
          <a:ln w="38100">
            <a:solidFill>
              <a:srgbClr val="FFFFFF"/>
            </a:solidFill>
            <a:miter/>
          </a:ln>
        </p:spPr>
        <p:txBody>
          <a:bodyPr lIns="45718" tIns="45718" rIns="45718" bIns="45718"/>
          <a:lstStyle/>
          <a:p>
            <a:pPr>
              <a:defRPr>
                <a:latin typeface="Times New Roman"/>
                <a:ea typeface="Times New Roman"/>
                <a:cs typeface="Times New Roman"/>
                <a:sym typeface="Times New Roman"/>
              </a:defRPr>
            </a:pPr>
            <a:endParaRPr/>
          </a:p>
        </p:txBody>
      </p:sp>
      <p:sp>
        <p:nvSpPr>
          <p:cNvPr id="24" name="Text Box 232"/>
          <p:cNvSpPr txBox="1"/>
          <p:nvPr/>
        </p:nvSpPr>
        <p:spPr>
          <a:xfrm>
            <a:off x="1828800" y="5461000"/>
            <a:ext cx="5486400" cy="7386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400" b="1">
                <a:latin typeface="Arial"/>
                <a:ea typeface="Arial"/>
                <a:cs typeface="Arial"/>
                <a:sym typeface="Arial"/>
              </a:defRPr>
            </a:pPr>
            <a:r>
              <a:rPr dirty="0" smtClean="0">
                <a:solidFill>
                  <a:srgbClr val="585A5A"/>
                </a:solidFill>
                <a:latin typeface="Oxygen"/>
                <a:cs typeface="Oxygen"/>
              </a:rPr>
              <a:t>PACIFIC </a:t>
            </a:r>
            <a:r>
              <a:rPr dirty="0">
                <a:solidFill>
                  <a:srgbClr val="585A5A"/>
                </a:solidFill>
                <a:latin typeface="Oxygen"/>
                <a:cs typeface="Oxygen"/>
              </a:rPr>
              <a:t>UNION CONFERENCE</a:t>
            </a:r>
            <a:endParaRPr sz="3200" dirty="0">
              <a:solidFill>
                <a:srgbClr val="585A5A"/>
              </a:solidFill>
              <a:latin typeface="Oxygen"/>
              <a:cs typeface="Oxygen"/>
            </a:endParaRPr>
          </a:p>
          <a:p>
            <a:pPr algn="ctr">
              <a:defRPr sz="1400">
                <a:latin typeface="Arial"/>
                <a:ea typeface="Arial"/>
                <a:cs typeface="Arial"/>
                <a:sym typeface="Arial"/>
              </a:defRPr>
            </a:pPr>
            <a:r>
              <a:rPr sz="1400" dirty="0" smtClean="0">
                <a:solidFill>
                  <a:srgbClr val="585A5A"/>
                </a:solidFill>
                <a:latin typeface="Oxygen"/>
                <a:cs typeface="Oxygen"/>
              </a:rPr>
              <a:t>Martha Havens</a:t>
            </a:r>
            <a:r>
              <a:rPr sz="1400" dirty="0">
                <a:solidFill>
                  <a:srgbClr val="585A5A"/>
                </a:solidFill>
                <a:latin typeface="Oxygen"/>
                <a:cs typeface="Oxygen"/>
              </a:rPr>
              <a:t>, Associate Director of Elementary</a:t>
            </a:r>
          </a:p>
          <a:p>
            <a:pPr algn="ctr">
              <a:defRPr sz="1400">
                <a:latin typeface="Arial"/>
                <a:ea typeface="Arial"/>
                <a:cs typeface="Arial"/>
                <a:sym typeface="Arial"/>
              </a:defRPr>
            </a:pPr>
            <a:r>
              <a:rPr lang="en-US" sz="1400" dirty="0" smtClean="0">
                <a:solidFill>
                  <a:srgbClr val="585A5A"/>
                </a:solidFill>
                <a:latin typeface="Oxygen"/>
                <a:cs typeface="Oxygen"/>
              </a:rPr>
              <a:t>5–8 Multigrade</a:t>
            </a:r>
            <a:r>
              <a:rPr sz="1400" dirty="0" smtClean="0">
                <a:solidFill>
                  <a:srgbClr val="585A5A"/>
                </a:solidFill>
                <a:latin typeface="Oxygen"/>
                <a:cs typeface="Oxygen"/>
              </a:rPr>
              <a:t> Workshop</a:t>
            </a:r>
            <a:r>
              <a:rPr sz="1400" dirty="0">
                <a:solidFill>
                  <a:srgbClr val="585A5A"/>
                </a:solidFill>
                <a:latin typeface="Oxygen"/>
                <a:cs typeface="Oxygen"/>
              </a:rPr>
              <a:t>; Sacramento, CA</a:t>
            </a:r>
          </a:p>
        </p:txBody>
      </p:sp>
      <p:pic>
        <p:nvPicPr>
          <p:cNvPr id="25" name="Picture 5" descr="Picture 5"/>
          <p:cNvPicPr>
            <a:picLocks/>
          </p:cNvPicPr>
          <p:nvPr/>
        </p:nvPicPr>
        <p:blipFill>
          <a:blip r:embed="rId2">
            <a:extLst/>
          </a:blip>
          <a:srcRect l="34134" t="88293" r="52081"/>
          <a:stretch>
            <a:fillRect/>
          </a:stretch>
        </p:blipFill>
        <p:spPr>
          <a:xfrm>
            <a:off x="3568002" y="1292430"/>
            <a:ext cx="2007997" cy="20095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4"/>
                  <a:pt x="0" y="10798"/>
                </a:cubicBezTo>
                <a:cubicBezTo>
                  <a:pt x="0" y="16761"/>
                  <a:pt x="4836" y="21600"/>
                  <a:pt x="10800" y="21600"/>
                </a:cubicBezTo>
                <a:cubicBezTo>
                  <a:pt x="16764" y="21600"/>
                  <a:pt x="21600" y="16761"/>
                  <a:pt x="21600" y="10798"/>
                </a:cubicBezTo>
                <a:cubicBezTo>
                  <a:pt x="21600" y="4834"/>
                  <a:pt x="16764" y="0"/>
                  <a:pt x="10800" y="0"/>
                </a:cubicBezTo>
                <a:close/>
              </a:path>
            </a:pathLst>
          </a:custGeom>
          <a:ln w="50800">
            <a:solidFill>
              <a:srgbClr val="FFFFFF"/>
            </a:solidFill>
            <a:miter lim="400000"/>
          </a:ln>
        </p:spPr>
      </p:pic>
      <p:sp>
        <p:nvSpPr>
          <p:cNvPr id="6" name="Text Box 232"/>
          <p:cNvSpPr txBox="1"/>
          <p:nvPr/>
        </p:nvSpPr>
        <p:spPr>
          <a:xfrm>
            <a:off x="1183478" y="3574143"/>
            <a:ext cx="6781237" cy="1298813"/>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lnSpc>
                <a:spcPct val="80000"/>
              </a:lnSpc>
              <a:defRPr sz="1400" b="1">
                <a:latin typeface="Arial"/>
                <a:ea typeface="Arial"/>
                <a:cs typeface="Arial"/>
                <a:sym typeface="Arial"/>
              </a:defRPr>
            </a:pPr>
            <a:r>
              <a:rPr lang="en-US" sz="4800" dirty="0" smtClean="0">
                <a:latin typeface="Alda OT CEV Light Regular"/>
                <a:cs typeface="Alda OT CEV Light Regular"/>
              </a:rPr>
              <a:t>Classroom Management &amp; Organization</a:t>
            </a:r>
            <a:endParaRPr sz="4800" dirty="0">
              <a:latin typeface="Alda OT CEV Light Regular"/>
              <a:cs typeface="Alda OT CEV Light Regula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Box 4"/>
          <p:cNvSpPr txBox="1"/>
          <p:nvPr/>
        </p:nvSpPr>
        <p:spPr>
          <a:xfrm>
            <a:off x="914400" y="601009"/>
            <a:ext cx="7315200" cy="12003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Best 6 </a:t>
            </a:r>
            <a:r>
              <a:rPr lang="en-US" dirty="0" smtClean="0">
                <a:latin typeface="Alda OT CEV Light Regular"/>
                <a:cs typeface="Alda OT CEV Light Regular"/>
              </a:rPr>
              <a:t>multigrade</a:t>
            </a:r>
            <a:r>
              <a:rPr dirty="0" smtClean="0">
                <a:latin typeface="Alda OT CEV Light Regular"/>
                <a:cs typeface="Alda OT CEV Light Regular"/>
              </a:rPr>
              <a:t> </a:t>
            </a:r>
            <a:r>
              <a:rPr dirty="0">
                <a:latin typeface="Alda OT CEV Light Regular"/>
                <a:cs typeface="Alda OT CEV Light Regular"/>
              </a:rPr>
              <a:t>Classroom Procedures Worth Teaching</a:t>
            </a:r>
          </a:p>
        </p:txBody>
      </p:sp>
      <p:sp>
        <p:nvSpPr>
          <p:cNvPr id="69" name="Text Box 5"/>
          <p:cNvSpPr txBox="1"/>
          <p:nvPr/>
        </p:nvSpPr>
        <p:spPr>
          <a:xfrm>
            <a:off x="1257300" y="2104687"/>
            <a:ext cx="6629400" cy="255710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68300" indent="-36830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What to do if teacher is busy when I am “stuck”? </a:t>
            </a:r>
          </a:p>
          <a:p>
            <a:pPr marL="368300" indent="-36830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Before working time </a:t>
            </a:r>
            <a:r>
              <a:rPr sz="1800" dirty="0" smtClean="0">
                <a:solidFill>
                  <a:srgbClr val="585A5A"/>
                </a:solidFill>
                <a:latin typeface="Oxygen"/>
                <a:cs typeface="Oxygen"/>
              </a:rPr>
              <a:t>procedures</a:t>
            </a:r>
            <a:r>
              <a:rPr lang="en-US" sz="1800" dirty="0" smtClean="0">
                <a:solidFill>
                  <a:srgbClr val="585A5A"/>
                </a:solidFill>
                <a:latin typeface="Oxygen"/>
                <a:cs typeface="Oxygen"/>
              </a:rPr>
              <a:t>.</a:t>
            </a:r>
            <a:endParaRPr sz="1800" dirty="0">
              <a:solidFill>
                <a:srgbClr val="585A5A"/>
              </a:solidFill>
              <a:latin typeface="Oxygen"/>
              <a:cs typeface="Oxygen"/>
            </a:endParaRPr>
          </a:p>
          <a:p>
            <a:pPr marL="368300" indent="-36830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During working time </a:t>
            </a:r>
            <a:r>
              <a:rPr sz="1800" dirty="0" smtClean="0">
                <a:solidFill>
                  <a:srgbClr val="585A5A"/>
                </a:solidFill>
                <a:latin typeface="Oxygen"/>
                <a:cs typeface="Oxygen"/>
              </a:rPr>
              <a:t>procedures</a:t>
            </a:r>
            <a:r>
              <a:rPr lang="en-US" sz="1800" dirty="0" smtClean="0">
                <a:solidFill>
                  <a:srgbClr val="585A5A"/>
                </a:solidFill>
                <a:latin typeface="Oxygen"/>
                <a:cs typeface="Oxygen"/>
              </a:rPr>
              <a:t>.</a:t>
            </a:r>
            <a:endParaRPr sz="1800" dirty="0">
              <a:solidFill>
                <a:srgbClr val="585A5A"/>
              </a:solidFill>
              <a:latin typeface="Oxygen"/>
              <a:cs typeface="Oxygen"/>
            </a:endParaRPr>
          </a:p>
          <a:p>
            <a:pPr marL="368300" indent="-36830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After working time </a:t>
            </a:r>
            <a:r>
              <a:rPr sz="1800" dirty="0" smtClean="0">
                <a:solidFill>
                  <a:srgbClr val="585A5A"/>
                </a:solidFill>
                <a:latin typeface="Oxygen"/>
                <a:cs typeface="Oxygen"/>
              </a:rPr>
              <a:t>procedures</a:t>
            </a:r>
            <a:r>
              <a:rPr lang="en-US" sz="1800" dirty="0" smtClean="0">
                <a:solidFill>
                  <a:srgbClr val="585A5A"/>
                </a:solidFill>
                <a:latin typeface="Oxygen"/>
                <a:cs typeface="Oxygen"/>
              </a:rPr>
              <a:t>.</a:t>
            </a:r>
            <a:endParaRPr sz="1800" dirty="0">
              <a:solidFill>
                <a:srgbClr val="585A5A"/>
              </a:solidFill>
              <a:latin typeface="Oxygen"/>
              <a:cs typeface="Oxygen"/>
            </a:endParaRPr>
          </a:p>
          <a:p>
            <a:pPr marL="368300" indent="-36830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When </a:t>
            </a:r>
            <a:r>
              <a:rPr lang="en-US" sz="1800" dirty="0" smtClean="0">
                <a:solidFill>
                  <a:srgbClr val="585A5A"/>
                </a:solidFill>
                <a:latin typeface="Oxygen"/>
                <a:cs typeface="Oxygen"/>
              </a:rPr>
              <a:t>I’m </a:t>
            </a:r>
            <a:r>
              <a:rPr sz="1800" dirty="0" smtClean="0">
                <a:solidFill>
                  <a:srgbClr val="585A5A"/>
                </a:solidFill>
                <a:latin typeface="Oxygen"/>
                <a:cs typeface="Oxygen"/>
              </a:rPr>
              <a:t>done </a:t>
            </a:r>
            <a:r>
              <a:rPr sz="1800" dirty="0">
                <a:solidFill>
                  <a:srgbClr val="585A5A"/>
                </a:solidFill>
                <a:latin typeface="Oxygen"/>
                <a:cs typeface="Oxygen"/>
              </a:rPr>
              <a:t>with </a:t>
            </a:r>
            <a:r>
              <a:rPr lang="en-US" sz="1800" dirty="0" smtClean="0">
                <a:solidFill>
                  <a:srgbClr val="585A5A"/>
                </a:solidFill>
                <a:latin typeface="Oxygen"/>
                <a:cs typeface="Oxygen"/>
              </a:rPr>
              <a:t>my </a:t>
            </a:r>
            <a:r>
              <a:rPr sz="1800" dirty="0" smtClean="0">
                <a:solidFill>
                  <a:srgbClr val="585A5A"/>
                </a:solidFill>
                <a:latin typeface="Oxygen"/>
                <a:cs typeface="Oxygen"/>
              </a:rPr>
              <a:t>assignment</a:t>
            </a:r>
            <a:r>
              <a:rPr sz="1800" dirty="0">
                <a:solidFill>
                  <a:srgbClr val="585A5A"/>
                </a:solidFill>
                <a:latin typeface="Oxygen"/>
                <a:cs typeface="Oxygen"/>
              </a:rPr>
              <a:t>?</a:t>
            </a:r>
          </a:p>
          <a:p>
            <a:pPr marL="368300" indent="-36830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What makes an Independent Worker?</a:t>
            </a:r>
          </a:p>
        </p:txBody>
      </p:sp>
      <p:pic>
        <p:nvPicPr>
          <p:cNvPr id="4" name="Picture 9" descr="Picture 9"/>
          <p:cNvPicPr>
            <a:picLocks noChangeAspect="1"/>
          </p:cNvPicPr>
          <p:nvPr/>
        </p:nvPicPr>
        <p:blipFill>
          <a:blip r:embed="rId2">
            <a:extLst/>
          </a:blip>
          <a:stretch>
            <a:fillRect/>
          </a:stretch>
        </p:blipFill>
        <p:spPr>
          <a:xfrm>
            <a:off x="5097538" y="4444307"/>
            <a:ext cx="3757613" cy="228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8"/>
                                        </p:tgtEl>
                                        <p:attrNameLst>
                                          <p:attrName>style.visibility</p:attrName>
                                        </p:attrNameLst>
                                      </p:cBhvr>
                                      <p:to>
                                        <p:strVal val="visible"/>
                                      </p:to>
                                    </p:set>
                                    <p:animEffect transition="in" filter="dissolv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69">
                                            <p:bg/>
                                          </p:spTgt>
                                        </p:tgtEl>
                                        <p:attrNameLst>
                                          <p:attrName>style.visibility</p:attrName>
                                        </p:attrNameLst>
                                      </p:cBhvr>
                                      <p:to>
                                        <p:strVal val="visible"/>
                                      </p:to>
                                    </p:set>
                                    <p:animEffect transition="in" filter="dissolve">
                                      <p:cBhvr>
                                        <p:cTn id="12" dur="500"/>
                                        <p:tgtEl>
                                          <p:spTgt spid="69">
                                            <p:bg/>
                                          </p:spTgt>
                                        </p:tgtEl>
                                      </p:cBhvr>
                                    </p:animEffect>
                                  </p:childTnLst>
                                </p:cTn>
                              </p:par>
                              <p:par>
                                <p:cTn id="13" presetID="9" presetClass="entr" presetSubtype="0" fill="hold" grpId="2" nodeType="withEffect">
                                  <p:stCondLst>
                                    <p:cond delay="0"/>
                                  </p:stCondLst>
                                  <p:iterate>
                                    <p:tmAbs val="0"/>
                                  </p:iterate>
                                  <p:childTnLst>
                                    <p:set>
                                      <p:cBhvr>
                                        <p:cTn id="14" fill="hold"/>
                                        <p:tgtEl>
                                          <p:spTgt spid="69">
                                            <p:txEl>
                                              <p:pRg st="0" end="0"/>
                                            </p:txEl>
                                          </p:spTgt>
                                        </p:tgtEl>
                                        <p:attrNameLst>
                                          <p:attrName>style.visibility</p:attrName>
                                        </p:attrNameLst>
                                      </p:cBhvr>
                                      <p:to>
                                        <p:strVal val="visible"/>
                                      </p:to>
                                    </p:set>
                                    <p:animEffect transition="in" filter="dissolve">
                                      <p:cBhvr>
                                        <p:cTn id="15" dur="500"/>
                                        <p:tgtEl>
                                          <p:spTgt spid="69">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69">
                                            <p:txEl>
                                              <p:pRg st="1" end="1"/>
                                            </p:txEl>
                                          </p:spTgt>
                                        </p:tgtEl>
                                        <p:attrNameLst>
                                          <p:attrName>style.visibility</p:attrName>
                                        </p:attrNameLst>
                                      </p:cBhvr>
                                      <p:to>
                                        <p:strVal val="visible"/>
                                      </p:to>
                                    </p:set>
                                    <p:animEffect transition="in" filter="dissolve">
                                      <p:cBhvr>
                                        <p:cTn id="19" dur="500"/>
                                        <p:tgtEl>
                                          <p:spTgt spid="6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69">
                                            <p:txEl>
                                              <p:pRg st="2" end="2"/>
                                            </p:txEl>
                                          </p:spTgt>
                                        </p:tgtEl>
                                        <p:attrNameLst>
                                          <p:attrName>style.visibility</p:attrName>
                                        </p:attrNameLst>
                                      </p:cBhvr>
                                      <p:to>
                                        <p:strVal val="visible"/>
                                      </p:to>
                                    </p:set>
                                    <p:animEffect transition="in" filter="dissolve">
                                      <p:cBhvr>
                                        <p:cTn id="24" dur="500"/>
                                        <p:tgtEl>
                                          <p:spTgt spid="6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2" nodeType="clickEffect">
                                  <p:stCondLst>
                                    <p:cond delay="0"/>
                                  </p:stCondLst>
                                  <p:iterate>
                                    <p:tmAbs val="0"/>
                                  </p:iterate>
                                  <p:childTnLst>
                                    <p:set>
                                      <p:cBhvr>
                                        <p:cTn id="28" fill="hold"/>
                                        <p:tgtEl>
                                          <p:spTgt spid="69">
                                            <p:txEl>
                                              <p:pRg st="3" end="3"/>
                                            </p:txEl>
                                          </p:spTgt>
                                        </p:tgtEl>
                                        <p:attrNameLst>
                                          <p:attrName>style.visibility</p:attrName>
                                        </p:attrNameLst>
                                      </p:cBhvr>
                                      <p:to>
                                        <p:strVal val="visible"/>
                                      </p:to>
                                    </p:set>
                                    <p:animEffect transition="in" filter="dissolve">
                                      <p:cBhvr>
                                        <p:cTn id="29" dur="500"/>
                                        <p:tgtEl>
                                          <p:spTgt spid="6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2" nodeType="clickEffect">
                                  <p:stCondLst>
                                    <p:cond delay="0"/>
                                  </p:stCondLst>
                                  <p:iterate>
                                    <p:tmAbs val="0"/>
                                  </p:iterate>
                                  <p:childTnLst>
                                    <p:set>
                                      <p:cBhvr>
                                        <p:cTn id="33" fill="hold"/>
                                        <p:tgtEl>
                                          <p:spTgt spid="69">
                                            <p:txEl>
                                              <p:pRg st="4" end="4"/>
                                            </p:txEl>
                                          </p:spTgt>
                                        </p:tgtEl>
                                        <p:attrNameLst>
                                          <p:attrName>style.visibility</p:attrName>
                                        </p:attrNameLst>
                                      </p:cBhvr>
                                      <p:to>
                                        <p:strVal val="visible"/>
                                      </p:to>
                                    </p:set>
                                    <p:animEffect transition="in" filter="dissolve">
                                      <p:cBhvr>
                                        <p:cTn id="34" dur="500"/>
                                        <p:tgtEl>
                                          <p:spTgt spid="6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2" nodeType="clickEffect">
                                  <p:stCondLst>
                                    <p:cond delay="0"/>
                                  </p:stCondLst>
                                  <p:iterate>
                                    <p:tmAbs val="0"/>
                                  </p:iterate>
                                  <p:childTnLst>
                                    <p:set>
                                      <p:cBhvr>
                                        <p:cTn id="38" fill="hold"/>
                                        <p:tgtEl>
                                          <p:spTgt spid="69">
                                            <p:txEl>
                                              <p:pRg st="5" end="5"/>
                                            </p:txEl>
                                          </p:spTgt>
                                        </p:tgtEl>
                                        <p:attrNameLst>
                                          <p:attrName>style.visibility</p:attrName>
                                        </p:attrNameLst>
                                      </p:cBhvr>
                                      <p:to>
                                        <p:strVal val="visible"/>
                                      </p:to>
                                    </p:set>
                                    <p:animEffect transition="in" filter="dissolve">
                                      <p:cBhvr>
                                        <p:cTn id="39" dur="500"/>
                                        <p:tgtEl>
                                          <p:spTgt spid="6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1" animBg="1" advAuto="0"/>
      <p:bldP spid="69" grpId="2"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Box 4"/>
          <p:cNvSpPr txBox="1"/>
          <p:nvPr/>
        </p:nvSpPr>
        <p:spPr>
          <a:xfrm>
            <a:off x="914400" y="597682"/>
            <a:ext cx="7315200" cy="12003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3600">
                <a:latin typeface="Georgia"/>
                <a:ea typeface="Georgia"/>
                <a:cs typeface="Georgia"/>
                <a:sym typeface="Georgia"/>
              </a:defRPr>
            </a:pPr>
            <a:r>
              <a:rPr lang="en-US" sz="3600" dirty="0" smtClean="0">
                <a:latin typeface="Alda OT CEV Light Regular"/>
                <a:cs typeface="Alda OT CEV Light Regular"/>
              </a:rPr>
              <a:t>Setting the Stage…</a:t>
            </a:r>
          </a:p>
          <a:p>
            <a:pPr>
              <a:defRPr sz="3600">
                <a:latin typeface="Georgia"/>
                <a:ea typeface="Georgia"/>
                <a:cs typeface="Georgia"/>
                <a:sym typeface="Georgia"/>
              </a:defRPr>
            </a:pPr>
            <a:r>
              <a:rPr lang="en-US" sz="3600" dirty="0" smtClean="0">
                <a:latin typeface="Alda OT CEV Light Regular"/>
                <a:cs typeface="Alda OT CEV Light Regular"/>
              </a:rPr>
              <a:t>For maybe 2–3 days—or a week!</a:t>
            </a:r>
            <a:endParaRPr lang="en-US" sz="3600" dirty="0">
              <a:latin typeface="Alda OT CEV Light Regular"/>
              <a:cs typeface="Alda OT CEV Light Regular"/>
            </a:endParaRPr>
          </a:p>
        </p:txBody>
      </p:sp>
      <p:sp>
        <p:nvSpPr>
          <p:cNvPr id="72" name="Text Box 5"/>
          <p:cNvSpPr txBox="1"/>
          <p:nvPr/>
        </p:nvSpPr>
        <p:spPr>
          <a:xfrm>
            <a:off x="1257300" y="2102859"/>
            <a:ext cx="6629400" cy="42088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numCol="2" spcCol="274320">
            <a:spAutoFit/>
          </a:bodyPr>
          <a:lstStyle/>
          <a:p>
            <a:pPr marL="274320" indent="-27432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Prior to starting, send letter home. Explain expectations for your room and why.</a:t>
            </a:r>
          </a:p>
          <a:p>
            <a:pPr marL="274320" indent="-27432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Talk about scheduling.</a:t>
            </a:r>
          </a:p>
          <a:p>
            <a:pPr marL="274320" indent="-27432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When will books be assigned and why (placement testing).</a:t>
            </a:r>
          </a:p>
          <a:p>
            <a:pPr marL="274320" indent="-27432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Be succinct.</a:t>
            </a:r>
          </a:p>
          <a:p>
            <a:pPr marL="274320" indent="-27432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Copy principal</a:t>
            </a:r>
            <a:r>
              <a:rPr sz="1800" dirty="0" smtClean="0">
                <a:solidFill>
                  <a:srgbClr val="585A5A"/>
                </a:solidFill>
                <a:latin typeface="Oxygen"/>
                <a:cs typeface="Oxygen"/>
              </a:rPr>
              <a:t>.</a:t>
            </a:r>
            <a:endParaRPr lang="en-US" sz="1800" dirty="0" smtClean="0">
              <a:solidFill>
                <a:srgbClr val="585A5A"/>
              </a:solidFill>
              <a:latin typeface="Oxygen"/>
              <a:cs typeface="Oxygen"/>
            </a:endParaRPr>
          </a:p>
          <a:p>
            <a:pPr marL="274320" indent="-274320">
              <a:lnSpc>
                <a:spcPct val="110000"/>
              </a:lnSpc>
              <a:spcAft>
                <a:spcPts val="1000"/>
              </a:spcAft>
              <a:buSzPct val="100000"/>
              <a:buAutoNum type="arabicPeriod"/>
              <a:defRPr sz="2200">
                <a:latin typeface="Verdana"/>
                <a:ea typeface="Verdana"/>
                <a:cs typeface="Verdana"/>
                <a:sym typeface="Verdana"/>
              </a:defRPr>
            </a:pPr>
            <a:endParaRPr lang="en-US" sz="1800" dirty="0" smtClean="0">
              <a:solidFill>
                <a:srgbClr val="585A5A"/>
              </a:solidFill>
              <a:latin typeface="Oxygen"/>
              <a:cs typeface="Oxygen"/>
            </a:endParaRPr>
          </a:p>
          <a:p>
            <a:pPr marL="274320" indent="-274320">
              <a:lnSpc>
                <a:spcPct val="110000"/>
              </a:lnSpc>
              <a:spcAft>
                <a:spcPts val="1000"/>
              </a:spcAft>
              <a:buSzPct val="100000"/>
              <a:buAutoNum type="arabicPeriod"/>
              <a:defRPr sz="2200">
                <a:latin typeface="Verdana"/>
                <a:ea typeface="Verdana"/>
                <a:cs typeface="Verdana"/>
                <a:sym typeface="Verdana"/>
              </a:defRPr>
            </a:pPr>
            <a:endParaRPr sz="1800" dirty="0">
              <a:solidFill>
                <a:srgbClr val="585A5A"/>
              </a:solidFill>
              <a:latin typeface="Oxygen"/>
              <a:cs typeface="Oxygen"/>
            </a:endParaRPr>
          </a:p>
          <a:p>
            <a:pPr marL="274320" indent="-27432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Think about parent night?</a:t>
            </a:r>
          </a:p>
          <a:p>
            <a:pPr marL="274320" indent="-27432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Prepare your room, materials, and the students.</a:t>
            </a:r>
          </a:p>
          <a:p>
            <a:pPr marL="274320" indent="-27432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Start with the procedure #1 lesson. Go!</a:t>
            </a:r>
          </a:p>
          <a:p>
            <a:pPr marL="274320" indent="-274320">
              <a:lnSpc>
                <a:spcPct val="110000"/>
              </a:lnSpc>
              <a:spcAft>
                <a:spcPts val="1000"/>
              </a:spcAft>
              <a:buSzPct val="100000"/>
              <a:buAutoNum type="arabicPeriod"/>
              <a:defRPr sz="2200">
                <a:latin typeface="Verdana"/>
                <a:ea typeface="Verdana"/>
                <a:cs typeface="Verdana"/>
                <a:sym typeface="Verdana"/>
              </a:defRPr>
            </a:pPr>
            <a:r>
              <a:rPr sz="1800" dirty="0">
                <a:solidFill>
                  <a:srgbClr val="585A5A"/>
                </a:solidFill>
                <a:latin typeface="Oxygen"/>
                <a:cs typeface="Oxygen"/>
              </a:rPr>
              <a:t>Finish with specific positive reinforcement.</a:t>
            </a:r>
          </a:p>
        </p:txBody>
      </p:sp>
      <p:cxnSp>
        <p:nvCxnSpPr>
          <p:cNvPr id="4" name="Straight Connector 3"/>
          <p:cNvCxnSpPr/>
          <p:nvPr/>
        </p:nvCxnSpPr>
        <p:spPr>
          <a:xfrm>
            <a:off x="4505775" y="2225965"/>
            <a:ext cx="0" cy="3591255"/>
          </a:xfrm>
          <a:prstGeom prst="line">
            <a:avLst/>
          </a:prstGeom>
          <a:ln w="3175" cmpd="sng">
            <a:solidFill>
              <a:schemeClr val="bg2">
                <a:lumMod val="40000"/>
                <a:lumOff val="60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1"/>
                                        </p:tgtEl>
                                        <p:attrNameLst>
                                          <p:attrName>style.visibility</p:attrName>
                                        </p:attrNameLst>
                                      </p:cBhvr>
                                      <p:to>
                                        <p:strVal val="visible"/>
                                      </p:to>
                                    </p:set>
                                    <p:animEffect transition="in" filter="dissolv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72">
                                            <p:bg/>
                                          </p:spTgt>
                                        </p:tgtEl>
                                        <p:attrNameLst>
                                          <p:attrName>style.visibility</p:attrName>
                                        </p:attrNameLst>
                                      </p:cBhvr>
                                      <p:to>
                                        <p:strVal val="visible"/>
                                      </p:to>
                                    </p:set>
                                    <p:animEffect transition="in" filter="dissolve">
                                      <p:cBhvr>
                                        <p:cTn id="12" dur="500"/>
                                        <p:tgtEl>
                                          <p:spTgt spid="72">
                                            <p:bg/>
                                          </p:spTgt>
                                        </p:tgtEl>
                                      </p:cBhvr>
                                    </p:animEffect>
                                  </p:childTnLst>
                                </p:cTn>
                              </p:par>
                              <p:par>
                                <p:cTn id="13" presetID="9" presetClass="entr" presetSubtype="0" fill="hold" grpId="2" nodeType="withEffect">
                                  <p:stCondLst>
                                    <p:cond delay="0"/>
                                  </p:stCondLst>
                                  <p:iterate>
                                    <p:tmAbs val="0"/>
                                  </p:iterate>
                                  <p:childTnLst>
                                    <p:set>
                                      <p:cBhvr>
                                        <p:cTn id="14" fill="hold"/>
                                        <p:tgtEl>
                                          <p:spTgt spid="72">
                                            <p:txEl>
                                              <p:pRg st="0" end="0"/>
                                            </p:txEl>
                                          </p:spTgt>
                                        </p:tgtEl>
                                        <p:attrNameLst>
                                          <p:attrName>style.visibility</p:attrName>
                                        </p:attrNameLst>
                                      </p:cBhvr>
                                      <p:to>
                                        <p:strVal val="visible"/>
                                      </p:to>
                                    </p:set>
                                    <p:animEffect transition="in" filter="dissolve">
                                      <p:cBhvr>
                                        <p:cTn id="15" dur="500"/>
                                        <p:tgtEl>
                                          <p:spTgt spid="72">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72">
                                            <p:txEl>
                                              <p:pRg st="1" end="1"/>
                                            </p:txEl>
                                          </p:spTgt>
                                        </p:tgtEl>
                                        <p:attrNameLst>
                                          <p:attrName>style.visibility</p:attrName>
                                        </p:attrNameLst>
                                      </p:cBhvr>
                                      <p:to>
                                        <p:strVal val="visible"/>
                                      </p:to>
                                    </p:set>
                                    <p:animEffect transition="in" filter="dissolve">
                                      <p:cBhvr>
                                        <p:cTn id="19" dur="500"/>
                                        <p:tgtEl>
                                          <p:spTgt spid="7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72">
                                            <p:txEl>
                                              <p:pRg st="2" end="2"/>
                                            </p:txEl>
                                          </p:spTgt>
                                        </p:tgtEl>
                                        <p:attrNameLst>
                                          <p:attrName>style.visibility</p:attrName>
                                        </p:attrNameLst>
                                      </p:cBhvr>
                                      <p:to>
                                        <p:strVal val="visible"/>
                                      </p:to>
                                    </p:set>
                                    <p:animEffect transition="in" filter="dissolve">
                                      <p:cBhvr>
                                        <p:cTn id="24" dur="500"/>
                                        <p:tgtEl>
                                          <p:spTgt spid="7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2" nodeType="clickEffect">
                                  <p:stCondLst>
                                    <p:cond delay="0"/>
                                  </p:stCondLst>
                                  <p:iterate>
                                    <p:tmAbs val="0"/>
                                  </p:iterate>
                                  <p:childTnLst>
                                    <p:set>
                                      <p:cBhvr>
                                        <p:cTn id="28" fill="hold"/>
                                        <p:tgtEl>
                                          <p:spTgt spid="72">
                                            <p:txEl>
                                              <p:pRg st="3" end="3"/>
                                            </p:txEl>
                                          </p:spTgt>
                                        </p:tgtEl>
                                        <p:attrNameLst>
                                          <p:attrName>style.visibility</p:attrName>
                                        </p:attrNameLst>
                                      </p:cBhvr>
                                      <p:to>
                                        <p:strVal val="visible"/>
                                      </p:to>
                                    </p:set>
                                    <p:animEffect transition="in" filter="dissolve">
                                      <p:cBhvr>
                                        <p:cTn id="29" dur="500"/>
                                        <p:tgtEl>
                                          <p:spTgt spid="7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2" nodeType="clickEffect">
                                  <p:stCondLst>
                                    <p:cond delay="0"/>
                                  </p:stCondLst>
                                  <p:iterate>
                                    <p:tmAbs val="0"/>
                                  </p:iterate>
                                  <p:childTnLst>
                                    <p:set>
                                      <p:cBhvr>
                                        <p:cTn id="33" fill="hold"/>
                                        <p:tgtEl>
                                          <p:spTgt spid="72">
                                            <p:txEl>
                                              <p:pRg st="4" end="4"/>
                                            </p:txEl>
                                          </p:spTgt>
                                        </p:tgtEl>
                                        <p:attrNameLst>
                                          <p:attrName>style.visibility</p:attrName>
                                        </p:attrNameLst>
                                      </p:cBhvr>
                                      <p:to>
                                        <p:strVal val="visible"/>
                                      </p:to>
                                    </p:set>
                                    <p:animEffect transition="in" filter="dissolve">
                                      <p:cBhvr>
                                        <p:cTn id="34" dur="500"/>
                                        <p:tgtEl>
                                          <p:spTgt spid="7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2" nodeType="clickEffect">
                                  <p:stCondLst>
                                    <p:cond delay="0"/>
                                  </p:stCondLst>
                                  <p:iterate>
                                    <p:tmAbs val="0"/>
                                  </p:iterate>
                                  <p:childTnLst>
                                    <p:set>
                                      <p:cBhvr>
                                        <p:cTn id="38" fill="hold"/>
                                        <p:tgtEl>
                                          <p:spTgt spid="72">
                                            <p:txEl>
                                              <p:pRg st="7" end="7"/>
                                            </p:txEl>
                                          </p:spTgt>
                                        </p:tgtEl>
                                        <p:attrNameLst>
                                          <p:attrName>style.visibility</p:attrName>
                                        </p:attrNameLst>
                                      </p:cBhvr>
                                      <p:to>
                                        <p:strVal val="visible"/>
                                      </p:to>
                                    </p:set>
                                    <p:animEffect transition="in" filter="dissolve">
                                      <p:cBhvr>
                                        <p:cTn id="39" dur="500"/>
                                        <p:tgtEl>
                                          <p:spTgt spid="72">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fill="hold" grpId="2" nodeType="clickEffect">
                                  <p:stCondLst>
                                    <p:cond delay="0"/>
                                  </p:stCondLst>
                                  <p:iterate>
                                    <p:tmAbs val="0"/>
                                  </p:iterate>
                                  <p:childTnLst>
                                    <p:set>
                                      <p:cBhvr>
                                        <p:cTn id="43" fill="hold"/>
                                        <p:tgtEl>
                                          <p:spTgt spid="72">
                                            <p:txEl>
                                              <p:pRg st="8" end="8"/>
                                            </p:txEl>
                                          </p:spTgt>
                                        </p:tgtEl>
                                        <p:attrNameLst>
                                          <p:attrName>style.visibility</p:attrName>
                                        </p:attrNameLst>
                                      </p:cBhvr>
                                      <p:to>
                                        <p:strVal val="visible"/>
                                      </p:to>
                                    </p:set>
                                    <p:animEffect transition="in" filter="dissolve">
                                      <p:cBhvr>
                                        <p:cTn id="44" dur="500"/>
                                        <p:tgtEl>
                                          <p:spTgt spid="72">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fill="hold" grpId="2" nodeType="clickEffect">
                                  <p:stCondLst>
                                    <p:cond delay="0"/>
                                  </p:stCondLst>
                                  <p:iterate>
                                    <p:tmAbs val="0"/>
                                  </p:iterate>
                                  <p:childTnLst>
                                    <p:set>
                                      <p:cBhvr>
                                        <p:cTn id="48" fill="hold"/>
                                        <p:tgtEl>
                                          <p:spTgt spid="72">
                                            <p:txEl>
                                              <p:pRg st="9" end="9"/>
                                            </p:txEl>
                                          </p:spTgt>
                                        </p:tgtEl>
                                        <p:attrNameLst>
                                          <p:attrName>style.visibility</p:attrName>
                                        </p:attrNameLst>
                                      </p:cBhvr>
                                      <p:to>
                                        <p:strVal val="visible"/>
                                      </p:to>
                                    </p:set>
                                    <p:animEffect transition="in" filter="dissolve">
                                      <p:cBhvr>
                                        <p:cTn id="49" dur="500"/>
                                        <p:tgtEl>
                                          <p:spTgt spid="72">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fill="hold" grpId="2" nodeType="clickEffect">
                                  <p:stCondLst>
                                    <p:cond delay="0"/>
                                  </p:stCondLst>
                                  <p:iterate>
                                    <p:tmAbs val="0"/>
                                  </p:iterate>
                                  <p:childTnLst>
                                    <p:set>
                                      <p:cBhvr>
                                        <p:cTn id="53" fill="hold"/>
                                        <p:tgtEl>
                                          <p:spTgt spid="72">
                                            <p:txEl>
                                              <p:pRg st="10" end="10"/>
                                            </p:txEl>
                                          </p:spTgt>
                                        </p:tgtEl>
                                        <p:attrNameLst>
                                          <p:attrName>style.visibility</p:attrName>
                                        </p:attrNameLst>
                                      </p:cBhvr>
                                      <p:to>
                                        <p:strVal val="visible"/>
                                      </p:to>
                                    </p:set>
                                    <p:animEffect transition="in" filter="dissolve">
                                      <p:cBhvr>
                                        <p:cTn id="54" dur="500"/>
                                        <p:tgtEl>
                                          <p:spTgt spid="7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1" animBg="1" advAuto="0"/>
      <p:bldP spid="72" grpId="2"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 Box 1028"/>
          <p:cNvSpPr txBox="1"/>
          <p:nvPr/>
        </p:nvSpPr>
        <p:spPr>
          <a:xfrm>
            <a:off x="848750" y="3585137"/>
            <a:ext cx="7708966" cy="13849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2000">
                <a:solidFill>
                  <a:srgbClr val="AA0113"/>
                </a:solidFill>
                <a:latin typeface="Georgia"/>
                <a:ea typeface="Georgia"/>
                <a:cs typeface="Georgia"/>
                <a:sym typeface="Georgia"/>
              </a:defRPr>
            </a:pPr>
            <a:r>
              <a:rPr sz="6000" dirty="0">
                <a:solidFill>
                  <a:srgbClr val="F15A24"/>
                </a:solidFill>
                <a:latin typeface="Alda OT CEV Light Regular"/>
                <a:cs typeface="Alda OT CEV Light Regular"/>
              </a:rPr>
              <a:t>Warning!</a:t>
            </a:r>
          </a:p>
          <a:p>
            <a:pPr algn="ctr">
              <a:defRPr>
                <a:latin typeface="Georgia"/>
                <a:ea typeface="Georgia"/>
                <a:cs typeface="Georgia"/>
                <a:sym typeface="Georgia"/>
              </a:defRPr>
            </a:pPr>
            <a:r>
              <a:rPr dirty="0">
                <a:latin typeface="Alda OT CEV Light Regular"/>
                <a:cs typeface="Alda OT CEV Light Regular"/>
              </a:rPr>
              <a:t>If this looks repetitive</a:t>
            </a:r>
            <a:r>
              <a:rPr dirty="0" smtClean="0">
                <a:latin typeface="Alda OT CEV Light Regular"/>
                <a:cs typeface="Alda OT CEV Light Regular"/>
              </a:rPr>
              <a:t>…</a:t>
            </a:r>
            <a:r>
              <a:rPr lang="en-US" dirty="0" smtClean="0">
                <a:latin typeface="Alda OT CEV Light Regular"/>
                <a:cs typeface="Alda OT CEV Light Regular"/>
              </a:rPr>
              <a:t> it is</a:t>
            </a:r>
            <a:r>
              <a:rPr dirty="0" smtClean="0">
                <a:latin typeface="Alda OT CEV Light Regular"/>
                <a:cs typeface="Alda OT CEV Light Regular"/>
              </a:rPr>
              <a:t>!</a:t>
            </a:r>
            <a:endParaRPr dirty="0">
              <a:latin typeface="Alda OT CEV Light Regular"/>
              <a:cs typeface="Alda OT CEV Light Regular"/>
            </a:endParaRPr>
          </a:p>
        </p:txBody>
      </p:sp>
      <p:sp>
        <p:nvSpPr>
          <p:cNvPr id="75" name="Text Box 4"/>
          <p:cNvSpPr txBox="1"/>
          <p:nvPr/>
        </p:nvSpPr>
        <p:spPr>
          <a:xfrm>
            <a:off x="1992212" y="1286932"/>
            <a:ext cx="5159576" cy="12003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3600">
                <a:latin typeface="Georgia"/>
                <a:ea typeface="Georgia"/>
                <a:cs typeface="Georgia"/>
                <a:sym typeface="Georgia"/>
              </a:defRPr>
            </a:pPr>
            <a:r>
              <a:rPr dirty="0">
                <a:latin typeface="Alda OT CEV Light Regular"/>
                <a:cs typeface="Alda OT CEV Light Regular"/>
              </a:rPr>
              <a:t>Demo by MH and</a:t>
            </a:r>
          </a:p>
          <a:p>
            <a:pPr algn="ctr">
              <a:defRPr sz="3600">
                <a:latin typeface="Georgia"/>
                <a:ea typeface="Georgia"/>
                <a:cs typeface="Georgia"/>
                <a:sym typeface="Georgia"/>
              </a:defRPr>
            </a:pPr>
            <a:r>
              <a:rPr dirty="0">
                <a:latin typeface="Alda OT CEV Light Regular"/>
                <a:cs typeface="Alda OT CEV Light Regular"/>
              </a:rPr>
              <a:t>Volunteer Teachers!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4"/>
                                        </p:tgtEl>
                                        <p:attrNameLst>
                                          <p:attrName>style.visibility</p:attrName>
                                        </p:attrNameLst>
                                      </p:cBhvr>
                                      <p:to>
                                        <p:strVal val="visible"/>
                                      </p:to>
                                    </p:set>
                                    <p:anim calcmode="lin" valueType="num">
                                      <p:cBhvr>
                                        <p:cTn id="7" dur="300" fill="hold"/>
                                        <p:tgtEl>
                                          <p:spTgt spid="74"/>
                                        </p:tgtEl>
                                        <p:attrNameLst>
                                          <p:attrName>ppt_w</p:attrName>
                                        </p:attrNameLst>
                                      </p:cBhvr>
                                      <p:tavLst>
                                        <p:tav tm="0">
                                          <p:val>
                                            <p:fltVal val="0"/>
                                          </p:val>
                                        </p:tav>
                                        <p:tav tm="100000">
                                          <p:val>
                                            <p:strVal val="#ppt_w"/>
                                          </p:val>
                                        </p:tav>
                                      </p:tavLst>
                                    </p:anim>
                                    <p:anim calcmode="lin" valueType="num">
                                      <p:cBhvr>
                                        <p:cTn id="8" dur="300" fill="hold"/>
                                        <p:tgtEl>
                                          <p:spTgt spid="74"/>
                                        </p:tgtEl>
                                        <p:attrNameLst>
                                          <p:attrName>ppt_h</p:attrName>
                                        </p:attrNameLst>
                                      </p:cBhvr>
                                      <p:tavLst>
                                        <p:tav tm="0">
                                          <p:val>
                                            <p:fltVal val="0"/>
                                          </p:val>
                                        </p:tav>
                                        <p:tav tm="100000">
                                          <p:val>
                                            <p:strVal val="#ppt_h"/>
                                          </p:val>
                                        </p:tav>
                                      </p:tavLst>
                                    </p:anim>
                                  </p:childTnLst>
                                </p:cTn>
                              </p:par>
                            </p:childTnLst>
                          </p:cTn>
                        </p:par>
                        <p:par>
                          <p:cTn id="9" fill="hold">
                            <p:stCondLst>
                              <p:cond delay="300"/>
                            </p:stCondLst>
                            <p:childTnLst>
                              <p:par>
                                <p:cTn id="10" presetID="9" presetClass="entr" fill="hold" grpId="2" nodeType="afterEffect">
                                  <p:stCondLst>
                                    <p:cond delay="0"/>
                                  </p:stCondLst>
                                  <p:iterate>
                                    <p:tmAbs val="0"/>
                                  </p:iterate>
                                  <p:childTnLst>
                                    <p:set>
                                      <p:cBhvr>
                                        <p:cTn id="11" fill="hold"/>
                                        <p:tgtEl>
                                          <p:spTgt spid="75"/>
                                        </p:tgtEl>
                                        <p:attrNameLst>
                                          <p:attrName>style.visibility</p:attrName>
                                        </p:attrNameLst>
                                      </p:cBhvr>
                                      <p:to>
                                        <p:strVal val="visible"/>
                                      </p:to>
                                    </p:set>
                                    <p:animEffect transition="in" filter="dissolve">
                                      <p:cBhvr>
                                        <p:cTn id="1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1" animBg="1" advAuto="0"/>
      <p:bldP spid="75"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 Box 4"/>
          <p:cNvSpPr txBox="1"/>
          <p:nvPr/>
        </p:nvSpPr>
        <p:spPr>
          <a:xfrm>
            <a:off x="914098" y="601311"/>
            <a:ext cx="7315805" cy="1200325"/>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What to do if teacher is busy and </a:t>
            </a:r>
            <a:r>
              <a:rPr lang="en-US" dirty="0" smtClean="0">
                <a:latin typeface="Alda OT CEV Light Regular"/>
                <a:cs typeface="Alda OT CEV Light Regular"/>
              </a:rPr>
              <a:t/>
            </a:r>
            <a:br>
              <a:rPr lang="en-US" dirty="0" smtClean="0">
                <a:latin typeface="Alda OT CEV Light Regular"/>
                <a:cs typeface="Alda OT CEV Light Regular"/>
              </a:rPr>
            </a:br>
            <a:r>
              <a:rPr dirty="0" smtClean="0">
                <a:latin typeface="Alda OT CEV Light Regular"/>
                <a:cs typeface="Alda OT CEV Light Regular"/>
              </a:rPr>
              <a:t>I </a:t>
            </a:r>
            <a:r>
              <a:rPr dirty="0">
                <a:latin typeface="Alda OT CEV Light Regular"/>
                <a:cs typeface="Alda OT CEV Light Regular"/>
              </a:rPr>
              <a:t>am stuck?</a:t>
            </a:r>
          </a:p>
        </p:txBody>
      </p:sp>
      <p:sp>
        <p:nvSpPr>
          <p:cNvPr id="79" name="Text Box 5"/>
          <p:cNvSpPr txBox="1"/>
          <p:nvPr/>
        </p:nvSpPr>
        <p:spPr>
          <a:xfrm>
            <a:off x="1257300" y="2105721"/>
            <a:ext cx="6629400" cy="212416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Ask a friend</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Look up the teacher’s guide</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Skip now, see the teacher later</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Do other work</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Free table, if open</a:t>
            </a:r>
          </a:p>
        </p:txBody>
      </p:sp>
      <p:pic>
        <p:nvPicPr>
          <p:cNvPr id="4" name="Picture 6" descr="Picture 6"/>
          <p:cNvPicPr>
            <a:picLocks noChangeAspect="1"/>
          </p:cNvPicPr>
          <p:nvPr/>
        </p:nvPicPr>
        <p:blipFill>
          <a:blip r:embed="rId2">
            <a:extLst/>
          </a:blip>
          <a:stretch>
            <a:fillRect/>
          </a:stretch>
        </p:blipFill>
        <p:spPr>
          <a:xfrm>
            <a:off x="5733109" y="3484534"/>
            <a:ext cx="3352800" cy="32448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8"/>
                                        </p:tgtEl>
                                        <p:attrNameLst>
                                          <p:attrName>style.visibility</p:attrName>
                                        </p:attrNameLst>
                                      </p:cBhvr>
                                      <p:to>
                                        <p:strVal val="visible"/>
                                      </p:to>
                                    </p:set>
                                    <p:animEffect transition="in" filter="dissolv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79">
                                            <p:bg/>
                                          </p:spTgt>
                                        </p:tgtEl>
                                        <p:attrNameLst>
                                          <p:attrName>style.visibility</p:attrName>
                                        </p:attrNameLst>
                                      </p:cBhvr>
                                      <p:to>
                                        <p:strVal val="visible"/>
                                      </p:to>
                                    </p:set>
                                    <p:animEffect transition="in" filter="dissolve">
                                      <p:cBhvr>
                                        <p:cTn id="12" dur="500"/>
                                        <p:tgtEl>
                                          <p:spTgt spid="79">
                                            <p:bg/>
                                          </p:spTgt>
                                        </p:tgtEl>
                                      </p:cBhvr>
                                    </p:animEffect>
                                  </p:childTnLst>
                                </p:cTn>
                              </p:par>
                              <p:par>
                                <p:cTn id="13" presetID="9" presetClass="entr" presetSubtype="0" fill="hold" grpId="2" nodeType="withEffect">
                                  <p:stCondLst>
                                    <p:cond delay="0"/>
                                  </p:stCondLst>
                                  <p:iterate>
                                    <p:tmAbs val="0"/>
                                  </p:iterate>
                                  <p:childTnLst>
                                    <p:set>
                                      <p:cBhvr>
                                        <p:cTn id="14" fill="hold"/>
                                        <p:tgtEl>
                                          <p:spTgt spid="79">
                                            <p:txEl>
                                              <p:pRg st="0" end="0"/>
                                            </p:txEl>
                                          </p:spTgt>
                                        </p:tgtEl>
                                        <p:attrNameLst>
                                          <p:attrName>style.visibility</p:attrName>
                                        </p:attrNameLst>
                                      </p:cBhvr>
                                      <p:to>
                                        <p:strVal val="visible"/>
                                      </p:to>
                                    </p:set>
                                    <p:animEffect transition="in" filter="dissolve">
                                      <p:cBhvr>
                                        <p:cTn id="15" dur="500"/>
                                        <p:tgtEl>
                                          <p:spTgt spid="79">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79">
                                            <p:txEl>
                                              <p:pRg st="1" end="1"/>
                                            </p:txEl>
                                          </p:spTgt>
                                        </p:tgtEl>
                                        <p:attrNameLst>
                                          <p:attrName>style.visibility</p:attrName>
                                        </p:attrNameLst>
                                      </p:cBhvr>
                                      <p:to>
                                        <p:strVal val="visible"/>
                                      </p:to>
                                    </p:set>
                                    <p:animEffect transition="in" filter="dissolve">
                                      <p:cBhvr>
                                        <p:cTn id="19" dur="500"/>
                                        <p:tgtEl>
                                          <p:spTgt spid="7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79">
                                            <p:txEl>
                                              <p:pRg st="2" end="2"/>
                                            </p:txEl>
                                          </p:spTgt>
                                        </p:tgtEl>
                                        <p:attrNameLst>
                                          <p:attrName>style.visibility</p:attrName>
                                        </p:attrNameLst>
                                      </p:cBhvr>
                                      <p:to>
                                        <p:strVal val="visible"/>
                                      </p:to>
                                    </p:set>
                                    <p:animEffect transition="in" filter="dissolve">
                                      <p:cBhvr>
                                        <p:cTn id="24" dur="500"/>
                                        <p:tgtEl>
                                          <p:spTgt spid="7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2" nodeType="clickEffect">
                                  <p:stCondLst>
                                    <p:cond delay="0"/>
                                  </p:stCondLst>
                                  <p:iterate>
                                    <p:tmAbs val="0"/>
                                  </p:iterate>
                                  <p:childTnLst>
                                    <p:set>
                                      <p:cBhvr>
                                        <p:cTn id="28" fill="hold"/>
                                        <p:tgtEl>
                                          <p:spTgt spid="79">
                                            <p:txEl>
                                              <p:pRg st="3" end="3"/>
                                            </p:txEl>
                                          </p:spTgt>
                                        </p:tgtEl>
                                        <p:attrNameLst>
                                          <p:attrName>style.visibility</p:attrName>
                                        </p:attrNameLst>
                                      </p:cBhvr>
                                      <p:to>
                                        <p:strVal val="visible"/>
                                      </p:to>
                                    </p:set>
                                    <p:animEffect transition="in" filter="dissolve">
                                      <p:cBhvr>
                                        <p:cTn id="29" dur="500"/>
                                        <p:tgtEl>
                                          <p:spTgt spid="7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2" nodeType="clickEffect">
                                  <p:stCondLst>
                                    <p:cond delay="0"/>
                                  </p:stCondLst>
                                  <p:iterate>
                                    <p:tmAbs val="0"/>
                                  </p:iterate>
                                  <p:childTnLst>
                                    <p:set>
                                      <p:cBhvr>
                                        <p:cTn id="33" fill="hold"/>
                                        <p:tgtEl>
                                          <p:spTgt spid="79">
                                            <p:txEl>
                                              <p:pRg st="4" end="4"/>
                                            </p:txEl>
                                          </p:spTgt>
                                        </p:tgtEl>
                                        <p:attrNameLst>
                                          <p:attrName>style.visibility</p:attrName>
                                        </p:attrNameLst>
                                      </p:cBhvr>
                                      <p:to>
                                        <p:strVal val="visible"/>
                                      </p:to>
                                    </p:set>
                                    <p:animEffect transition="in" filter="dissolve">
                                      <p:cBhvr>
                                        <p:cTn id="34" dur="500"/>
                                        <p:tgtEl>
                                          <p:spTgt spid="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1" animBg="1" advAuto="0"/>
      <p:bldP spid="79" grpId="2"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 Box 4"/>
          <p:cNvSpPr txBox="1"/>
          <p:nvPr/>
        </p:nvSpPr>
        <p:spPr>
          <a:xfrm>
            <a:off x="916059" y="1142999"/>
            <a:ext cx="7311883"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Working Time Procedures</a:t>
            </a:r>
          </a:p>
        </p:txBody>
      </p:sp>
      <p:sp>
        <p:nvSpPr>
          <p:cNvPr id="83" name="Text Box 5"/>
          <p:cNvSpPr txBox="1"/>
          <p:nvPr/>
        </p:nvSpPr>
        <p:spPr>
          <a:xfrm>
            <a:off x="1223185" y="2103243"/>
            <a:ext cx="6629400" cy="16912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10000"/>
              </a:lnSpc>
              <a:spcAft>
                <a:spcPts val="1000"/>
              </a:spcAft>
              <a:defRPr sz="1400" b="1">
                <a:latin typeface="Verdana"/>
                <a:ea typeface="Verdana"/>
                <a:cs typeface="Verdana"/>
                <a:sym typeface="Verdana"/>
              </a:defRPr>
            </a:pPr>
            <a:r>
              <a:rPr sz="1800" b="1" dirty="0">
                <a:latin typeface="Oxygen"/>
                <a:cs typeface="Oxygen"/>
              </a:rPr>
              <a:t>BEFORE WE WORK</a:t>
            </a:r>
          </a:p>
          <a:p>
            <a:pPr marL="240631" indent="-240631">
              <a:lnSpc>
                <a:spcPct val="110000"/>
              </a:lnSpc>
              <a:spcAft>
                <a:spcPts val="1000"/>
              </a:spcAft>
              <a:buSzPct val="80000"/>
              <a:buFont typeface="Verdana"/>
              <a:buChar char="✓"/>
              <a:defRPr sz="1800">
                <a:latin typeface="Verdana"/>
                <a:ea typeface="Verdana"/>
                <a:cs typeface="Verdana"/>
                <a:sym typeface="Verdana"/>
              </a:defRPr>
            </a:pPr>
            <a:r>
              <a:rPr sz="1800" dirty="0">
                <a:solidFill>
                  <a:srgbClr val="585A5A"/>
                </a:solidFill>
                <a:latin typeface="Oxygen"/>
                <a:cs typeface="Oxygen"/>
              </a:rPr>
              <a:t>What we are going to </a:t>
            </a:r>
            <a:r>
              <a:rPr sz="1800" dirty="0" smtClean="0">
                <a:solidFill>
                  <a:srgbClr val="585A5A"/>
                </a:solidFill>
                <a:latin typeface="Oxygen"/>
                <a:cs typeface="Oxygen"/>
              </a:rPr>
              <a:t>do is announced (the task)</a:t>
            </a:r>
          </a:p>
          <a:p>
            <a:pPr marL="240631" indent="-240631">
              <a:lnSpc>
                <a:spcPct val="110000"/>
              </a:lnSpc>
              <a:spcAft>
                <a:spcPts val="1000"/>
              </a:spcAft>
              <a:buSzPct val="80000"/>
              <a:buFont typeface="Verdana"/>
              <a:buChar char="✓"/>
              <a:defRPr sz="1800">
                <a:latin typeface="Verdana"/>
                <a:ea typeface="Verdana"/>
                <a:cs typeface="Verdana"/>
                <a:sym typeface="Verdana"/>
              </a:defRPr>
            </a:pPr>
            <a:r>
              <a:rPr sz="1800" dirty="0" smtClean="0">
                <a:solidFill>
                  <a:srgbClr val="585A5A"/>
                </a:solidFill>
                <a:latin typeface="Oxygen"/>
                <a:cs typeface="Oxygen"/>
              </a:rPr>
              <a:t>Prepare materials for the task or tasks</a:t>
            </a:r>
          </a:p>
          <a:p>
            <a:pPr marL="240631" indent="-240631">
              <a:lnSpc>
                <a:spcPct val="110000"/>
              </a:lnSpc>
              <a:spcAft>
                <a:spcPts val="1000"/>
              </a:spcAft>
              <a:buSzPct val="80000"/>
              <a:buFont typeface="Verdana"/>
              <a:buChar char="✓"/>
              <a:defRPr sz="1800">
                <a:latin typeface="Verdana"/>
                <a:ea typeface="Verdana"/>
                <a:cs typeface="Verdana"/>
                <a:sym typeface="Verdana"/>
              </a:defRPr>
            </a:pPr>
            <a:r>
              <a:rPr sz="1800" dirty="0" smtClean="0">
                <a:solidFill>
                  <a:srgbClr val="585A5A"/>
                </a:solidFill>
                <a:latin typeface="Oxygen"/>
                <a:cs typeface="Oxygen"/>
              </a:rPr>
              <a:t>Choose </a:t>
            </a:r>
            <a:r>
              <a:rPr sz="1800" dirty="0">
                <a:solidFill>
                  <a:srgbClr val="585A5A"/>
                </a:solidFill>
                <a:latin typeface="Oxygen"/>
                <a:cs typeface="Oxygen"/>
              </a:rPr>
              <a:t>the best place to do your work </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3850" b="97150" l="2775" r="96800">
                        <a14:foregroundMark x1="54925" y1="4175" x2="38125" y2="3850"/>
                        <a14:foregroundMark x1="27475" y1="8650" x2="27475" y2="8650"/>
                        <a14:foregroundMark x1="13750" y1="19275" x2="13750" y2="19275"/>
                        <a14:foregroundMark x1="2775" y1="43650" x2="2775" y2="43650"/>
                        <a14:foregroundMark x1="4150" y1="63875" x2="4150" y2="63875"/>
                        <a14:foregroundMark x1="16850" y1="84800" x2="16850" y2="84800"/>
                        <a14:foregroundMark x1="34700" y1="95100" x2="34700" y2="95100"/>
                        <a14:foregroundMark x1="59400" y1="97150" x2="59400" y2="97150"/>
                        <a14:foregroundMark x1="81350" y1="86525" x2="81350" y2="86525"/>
                        <a14:foregroundMark x1="91650" y1="73500" x2="91650" y2="73500"/>
                        <a14:foregroundMark x1="96800" y1="56000" x2="96800" y2="56000"/>
                        <a14:foregroundMark x1="22325" y1="13450" x2="22325" y2="13450"/>
                      </a14:backgroundRemoval>
                    </a14:imgEffect>
                  </a14:imgLayer>
                </a14:imgProps>
              </a:ext>
            </a:extLst>
          </a:blip>
          <a:stretch>
            <a:fillRect/>
          </a:stretch>
        </p:blipFill>
        <p:spPr>
          <a:xfrm>
            <a:off x="7073233" y="4805718"/>
            <a:ext cx="1850804" cy="18508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2" nodeType="afterEffect">
                                  <p:stCondLst>
                                    <p:cond delay="0"/>
                                  </p:stCondLst>
                                  <p:iterate>
                                    <p:tmAbs val="0"/>
                                  </p:iterate>
                                  <p:childTnLst>
                                    <p:set>
                                      <p:cBhvr>
                                        <p:cTn id="6" fill="hold"/>
                                        <p:tgtEl>
                                          <p:spTgt spid="82"/>
                                        </p:tgtEl>
                                        <p:attrNameLst>
                                          <p:attrName>style.visibility</p:attrName>
                                        </p:attrNameLst>
                                      </p:cBhvr>
                                      <p:to>
                                        <p:strVal val="visible"/>
                                      </p:to>
                                    </p:set>
                                    <p:animEffect transition="in" filter="dissolv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3" nodeType="clickEffect">
                                  <p:stCondLst>
                                    <p:cond delay="0"/>
                                  </p:stCondLst>
                                  <p:iterate>
                                    <p:tmAbs val="0"/>
                                  </p:iterate>
                                  <p:childTnLst>
                                    <p:set>
                                      <p:cBhvr>
                                        <p:cTn id="11" fill="hold"/>
                                        <p:tgtEl>
                                          <p:spTgt spid="83">
                                            <p:bg/>
                                          </p:spTgt>
                                        </p:tgtEl>
                                        <p:attrNameLst>
                                          <p:attrName>style.visibility</p:attrName>
                                        </p:attrNameLst>
                                      </p:cBhvr>
                                      <p:to>
                                        <p:strVal val="visible"/>
                                      </p:to>
                                    </p:set>
                                    <p:animEffect transition="in" filter="dissolve">
                                      <p:cBhvr>
                                        <p:cTn id="12" dur="500"/>
                                        <p:tgtEl>
                                          <p:spTgt spid="83">
                                            <p:bg/>
                                          </p:spTgt>
                                        </p:tgtEl>
                                      </p:cBhvr>
                                    </p:animEffect>
                                  </p:childTnLst>
                                </p:cTn>
                              </p:par>
                              <p:par>
                                <p:cTn id="13" presetID="9" presetClass="entr" presetSubtype="0" fill="hold" grpId="3" nodeType="withEffect">
                                  <p:stCondLst>
                                    <p:cond delay="0"/>
                                  </p:stCondLst>
                                  <p:iterate>
                                    <p:tmAbs val="0"/>
                                  </p:iterate>
                                  <p:childTnLst>
                                    <p:set>
                                      <p:cBhvr>
                                        <p:cTn id="14" fill="hold"/>
                                        <p:tgtEl>
                                          <p:spTgt spid="83">
                                            <p:txEl>
                                              <p:pRg st="0" end="0"/>
                                            </p:txEl>
                                          </p:spTgt>
                                        </p:tgtEl>
                                        <p:attrNameLst>
                                          <p:attrName>style.visibility</p:attrName>
                                        </p:attrNameLst>
                                      </p:cBhvr>
                                      <p:to>
                                        <p:strVal val="visible"/>
                                      </p:to>
                                    </p:set>
                                    <p:animEffect transition="in" filter="dissolve">
                                      <p:cBhvr>
                                        <p:cTn id="15" dur="500"/>
                                        <p:tgtEl>
                                          <p:spTgt spid="83">
                                            <p:txEl>
                                              <p:pRg st="0" end="0"/>
                                            </p:txEl>
                                          </p:spTgt>
                                        </p:tgtEl>
                                      </p:cBhvr>
                                    </p:animEffect>
                                  </p:childTnLst>
                                </p:cTn>
                              </p:par>
                            </p:childTnLst>
                          </p:cTn>
                        </p:par>
                        <p:par>
                          <p:cTn id="16" fill="hold">
                            <p:stCondLst>
                              <p:cond delay="500"/>
                            </p:stCondLst>
                            <p:childTnLst>
                              <p:par>
                                <p:cTn id="17" presetID="9" presetClass="entr" fill="hold" grpId="3" nodeType="afterEffect">
                                  <p:stCondLst>
                                    <p:cond delay="0"/>
                                  </p:stCondLst>
                                  <p:iterate>
                                    <p:tmAbs val="0"/>
                                  </p:iterate>
                                  <p:childTnLst>
                                    <p:set>
                                      <p:cBhvr>
                                        <p:cTn id="18" fill="hold"/>
                                        <p:tgtEl>
                                          <p:spTgt spid="83">
                                            <p:txEl>
                                              <p:pRg st="1" end="1"/>
                                            </p:txEl>
                                          </p:spTgt>
                                        </p:tgtEl>
                                        <p:attrNameLst>
                                          <p:attrName>style.visibility</p:attrName>
                                        </p:attrNameLst>
                                      </p:cBhvr>
                                      <p:to>
                                        <p:strVal val="visible"/>
                                      </p:to>
                                    </p:set>
                                    <p:animEffect transition="in" filter="dissolve">
                                      <p:cBhvr>
                                        <p:cTn id="19" dur="500"/>
                                        <p:tgtEl>
                                          <p:spTgt spid="8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3" nodeType="clickEffect">
                                  <p:stCondLst>
                                    <p:cond delay="0"/>
                                  </p:stCondLst>
                                  <p:iterate>
                                    <p:tmAbs val="0"/>
                                  </p:iterate>
                                  <p:childTnLst>
                                    <p:set>
                                      <p:cBhvr>
                                        <p:cTn id="23" fill="hold"/>
                                        <p:tgtEl>
                                          <p:spTgt spid="83">
                                            <p:txEl>
                                              <p:pRg st="2" end="2"/>
                                            </p:txEl>
                                          </p:spTgt>
                                        </p:tgtEl>
                                        <p:attrNameLst>
                                          <p:attrName>style.visibility</p:attrName>
                                        </p:attrNameLst>
                                      </p:cBhvr>
                                      <p:to>
                                        <p:strVal val="visible"/>
                                      </p:to>
                                    </p:set>
                                    <p:animEffect transition="in" filter="dissolve">
                                      <p:cBhvr>
                                        <p:cTn id="24" dur="500"/>
                                        <p:tgtEl>
                                          <p:spTgt spid="8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3" nodeType="clickEffect">
                                  <p:stCondLst>
                                    <p:cond delay="0"/>
                                  </p:stCondLst>
                                  <p:iterate>
                                    <p:tmAbs val="0"/>
                                  </p:iterate>
                                  <p:childTnLst>
                                    <p:set>
                                      <p:cBhvr>
                                        <p:cTn id="28" fill="hold"/>
                                        <p:tgtEl>
                                          <p:spTgt spid="83">
                                            <p:txEl>
                                              <p:pRg st="3" end="3"/>
                                            </p:txEl>
                                          </p:spTgt>
                                        </p:tgtEl>
                                        <p:attrNameLst>
                                          <p:attrName>style.visibility</p:attrName>
                                        </p:attrNameLst>
                                      </p:cBhvr>
                                      <p:to>
                                        <p:strVal val="visible"/>
                                      </p:to>
                                    </p:set>
                                    <p:animEffect transition="in" filter="dissolve">
                                      <p:cBhvr>
                                        <p:cTn id="29" dur="500"/>
                                        <p:tgtEl>
                                          <p:spTgt spid="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2" animBg="1" advAuto="0"/>
      <p:bldP spid="83" grpId="3"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 Box 4"/>
          <p:cNvSpPr txBox="1"/>
          <p:nvPr/>
        </p:nvSpPr>
        <p:spPr>
          <a:xfrm>
            <a:off x="916059" y="1142999"/>
            <a:ext cx="7311883"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Working Time Procedures</a:t>
            </a:r>
          </a:p>
        </p:txBody>
      </p:sp>
      <p:sp>
        <p:nvSpPr>
          <p:cNvPr id="84" name="Text Box 5"/>
          <p:cNvSpPr txBox="1"/>
          <p:nvPr/>
        </p:nvSpPr>
        <p:spPr>
          <a:xfrm>
            <a:off x="1257300" y="2103241"/>
            <a:ext cx="6629400" cy="16912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10000"/>
              </a:lnSpc>
              <a:spcAft>
                <a:spcPts val="1000"/>
              </a:spcAft>
              <a:defRPr sz="1400" b="1">
                <a:latin typeface="Verdana"/>
                <a:ea typeface="Verdana"/>
                <a:cs typeface="Verdana"/>
                <a:sym typeface="Verdana"/>
              </a:defRPr>
            </a:pPr>
            <a:r>
              <a:rPr sz="1800" dirty="0">
                <a:latin typeface="Oxygen"/>
                <a:cs typeface="Oxygen"/>
              </a:rPr>
              <a:t>DURING WORKING TIME</a:t>
            </a:r>
          </a:p>
          <a:p>
            <a:pPr marL="240631" indent="-240631">
              <a:lnSpc>
                <a:spcPct val="110000"/>
              </a:lnSpc>
              <a:spcAft>
                <a:spcPts val="1000"/>
              </a:spcAft>
              <a:buSzPct val="80000"/>
              <a:buFont typeface="Verdana"/>
              <a:buChar char="✓"/>
              <a:defRPr sz="1800">
                <a:latin typeface="Verdana"/>
                <a:ea typeface="Verdana"/>
                <a:cs typeface="Verdana"/>
                <a:sym typeface="Verdana"/>
              </a:defRPr>
            </a:pPr>
            <a:r>
              <a:rPr sz="1800" dirty="0">
                <a:solidFill>
                  <a:srgbClr val="585A5A"/>
                </a:solidFill>
                <a:latin typeface="Oxygen"/>
                <a:cs typeface="Oxygen"/>
              </a:rPr>
              <a:t>Work alone/with a friend or friends</a:t>
            </a:r>
          </a:p>
          <a:p>
            <a:pPr marL="240631" indent="-240631">
              <a:lnSpc>
                <a:spcPct val="110000"/>
              </a:lnSpc>
              <a:spcAft>
                <a:spcPts val="1000"/>
              </a:spcAft>
              <a:buSzPct val="80000"/>
              <a:buFont typeface="Verdana"/>
              <a:buChar char="✓"/>
              <a:defRPr sz="1800">
                <a:latin typeface="Verdana"/>
                <a:ea typeface="Verdana"/>
                <a:cs typeface="Verdana"/>
                <a:sym typeface="Verdana"/>
              </a:defRPr>
            </a:pPr>
            <a:r>
              <a:rPr sz="1800" dirty="0">
                <a:solidFill>
                  <a:srgbClr val="585A5A"/>
                </a:solidFill>
                <a:latin typeface="Oxygen"/>
                <a:cs typeface="Oxygen"/>
              </a:rPr>
              <a:t>Use the correct voice </a:t>
            </a:r>
          </a:p>
          <a:p>
            <a:pPr marL="240631" indent="-240631">
              <a:lnSpc>
                <a:spcPct val="110000"/>
              </a:lnSpc>
              <a:spcAft>
                <a:spcPts val="1000"/>
              </a:spcAft>
              <a:buSzPct val="80000"/>
              <a:buFont typeface="Verdana"/>
              <a:buChar char="✓"/>
              <a:defRPr sz="1800">
                <a:latin typeface="Verdana"/>
                <a:ea typeface="Verdana"/>
                <a:cs typeface="Verdana"/>
                <a:sym typeface="Verdana"/>
              </a:defRPr>
            </a:pPr>
            <a:r>
              <a:rPr sz="1800" dirty="0">
                <a:solidFill>
                  <a:srgbClr val="585A5A"/>
                </a:solidFill>
                <a:latin typeface="Oxygen"/>
                <a:cs typeface="Oxygen"/>
              </a:rPr>
              <a:t>Know what to do if stuck with your work</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3850" b="97150" l="2775" r="96800">
                        <a14:foregroundMark x1="54925" y1="4175" x2="38125" y2="3850"/>
                        <a14:foregroundMark x1="27475" y1="8650" x2="27475" y2="8650"/>
                        <a14:foregroundMark x1="13750" y1="19275" x2="13750" y2="19275"/>
                        <a14:foregroundMark x1="2775" y1="43650" x2="2775" y2="43650"/>
                        <a14:foregroundMark x1="4150" y1="63875" x2="4150" y2="63875"/>
                        <a14:foregroundMark x1="16850" y1="84800" x2="16850" y2="84800"/>
                        <a14:foregroundMark x1="34700" y1="95100" x2="34700" y2="95100"/>
                        <a14:foregroundMark x1="59400" y1="97150" x2="59400" y2="97150"/>
                        <a14:foregroundMark x1="81350" y1="86525" x2="81350" y2="86525"/>
                        <a14:foregroundMark x1="91650" y1="73500" x2="91650" y2="73500"/>
                        <a14:foregroundMark x1="96800" y1="56000" x2="96800" y2="56000"/>
                        <a14:foregroundMark x1="22325" y1="13450" x2="22325" y2="13450"/>
                      </a14:backgroundRemoval>
                    </a14:imgEffect>
                  </a14:imgLayer>
                </a14:imgProps>
              </a:ext>
            </a:extLst>
          </a:blip>
          <a:stretch>
            <a:fillRect/>
          </a:stretch>
        </p:blipFill>
        <p:spPr>
          <a:xfrm>
            <a:off x="7073233" y="4805718"/>
            <a:ext cx="1850804" cy="1850804"/>
          </a:xfrm>
          <a:prstGeom prst="rect">
            <a:avLst/>
          </a:prstGeom>
        </p:spPr>
      </p:pic>
    </p:spTree>
    <p:extLst>
      <p:ext uri="{BB962C8B-B14F-4D97-AF65-F5344CB8AC3E}">
        <p14:creationId xmlns:p14="http://schemas.microsoft.com/office/powerpoint/2010/main" val="19858808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82"/>
                                        </p:tgtEl>
                                        <p:attrNameLst>
                                          <p:attrName>style.visibility</p:attrName>
                                        </p:attrNameLst>
                                      </p:cBhvr>
                                      <p:to>
                                        <p:strVal val="visible"/>
                                      </p:to>
                                    </p:set>
                                    <p:animEffect transition="in" filter="dissolv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84">
                                            <p:bg/>
                                          </p:spTgt>
                                        </p:tgtEl>
                                        <p:attrNameLst>
                                          <p:attrName>style.visibility</p:attrName>
                                        </p:attrNameLst>
                                      </p:cBhvr>
                                      <p:to>
                                        <p:strVal val="visible"/>
                                      </p:to>
                                    </p:set>
                                    <p:animEffect transition="in" filter="dissolve">
                                      <p:cBhvr>
                                        <p:cTn id="12" dur="500"/>
                                        <p:tgtEl>
                                          <p:spTgt spid="84">
                                            <p:bg/>
                                          </p:spTgt>
                                        </p:tgtEl>
                                      </p:cBhvr>
                                    </p:animEffect>
                                  </p:childTnLst>
                                </p:cTn>
                              </p:par>
                              <p:par>
                                <p:cTn id="13" presetID="9" presetClass="entr" presetSubtype="0" fill="hold" grpId="0" nodeType="withEffect">
                                  <p:stCondLst>
                                    <p:cond delay="0"/>
                                  </p:stCondLst>
                                  <p:iterate>
                                    <p:tmAbs val="0"/>
                                  </p:iterate>
                                  <p:childTnLst>
                                    <p:set>
                                      <p:cBhvr>
                                        <p:cTn id="14" fill="hold"/>
                                        <p:tgtEl>
                                          <p:spTgt spid="84">
                                            <p:txEl>
                                              <p:pRg st="0" end="0"/>
                                            </p:txEl>
                                          </p:spTgt>
                                        </p:tgtEl>
                                        <p:attrNameLst>
                                          <p:attrName>style.visibility</p:attrName>
                                        </p:attrNameLst>
                                      </p:cBhvr>
                                      <p:to>
                                        <p:strVal val="visible"/>
                                      </p:to>
                                    </p:set>
                                    <p:animEffect transition="in" filter="dissolve">
                                      <p:cBhvr>
                                        <p:cTn id="15" dur="500"/>
                                        <p:tgtEl>
                                          <p:spTgt spid="84">
                                            <p:txEl>
                                              <p:pRg st="0" end="0"/>
                                            </p:txEl>
                                          </p:spTgt>
                                        </p:tgtEl>
                                      </p:cBhvr>
                                    </p:animEffect>
                                  </p:childTnLst>
                                </p:cTn>
                              </p:par>
                            </p:childTnLst>
                          </p:cTn>
                        </p:par>
                        <p:par>
                          <p:cTn id="16" fill="hold">
                            <p:stCondLst>
                              <p:cond delay="500"/>
                            </p:stCondLst>
                            <p:childTnLst>
                              <p:par>
                                <p:cTn id="17" presetID="9" presetClass="entr" fill="hold" grpId="0" nodeType="afterEffect">
                                  <p:stCondLst>
                                    <p:cond delay="0"/>
                                  </p:stCondLst>
                                  <p:iterate>
                                    <p:tmAbs val="0"/>
                                  </p:iterate>
                                  <p:childTnLst>
                                    <p:set>
                                      <p:cBhvr>
                                        <p:cTn id="18" fill="hold"/>
                                        <p:tgtEl>
                                          <p:spTgt spid="84">
                                            <p:txEl>
                                              <p:pRg st="1" end="1"/>
                                            </p:txEl>
                                          </p:spTgt>
                                        </p:tgtEl>
                                        <p:attrNameLst>
                                          <p:attrName>style.visibility</p:attrName>
                                        </p:attrNameLst>
                                      </p:cBhvr>
                                      <p:to>
                                        <p:strVal val="visible"/>
                                      </p:to>
                                    </p:set>
                                    <p:animEffect transition="in" filter="dissolve">
                                      <p:cBhvr>
                                        <p:cTn id="19" dur="500"/>
                                        <p:tgtEl>
                                          <p:spTgt spid="8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0" nodeType="clickEffect">
                                  <p:stCondLst>
                                    <p:cond delay="0"/>
                                  </p:stCondLst>
                                  <p:iterate>
                                    <p:tmAbs val="0"/>
                                  </p:iterate>
                                  <p:childTnLst>
                                    <p:set>
                                      <p:cBhvr>
                                        <p:cTn id="23" fill="hold"/>
                                        <p:tgtEl>
                                          <p:spTgt spid="84">
                                            <p:txEl>
                                              <p:pRg st="2" end="2"/>
                                            </p:txEl>
                                          </p:spTgt>
                                        </p:tgtEl>
                                        <p:attrNameLst>
                                          <p:attrName>style.visibility</p:attrName>
                                        </p:attrNameLst>
                                      </p:cBhvr>
                                      <p:to>
                                        <p:strVal val="visible"/>
                                      </p:to>
                                    </p:set>
                                    <p:animEffect transition="in" filter="dissolve">
                                      <p:cBhvr>
                                        <p:cTn id="24" dur="500"/>
                                        <p:tgtEl>
                                          <p:spTgt spid="8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0" nodeType="clickEffect">
                                  <p:stCondLst>
                                    <p:cond delay="0"/>
                                  </p:stCondLst>
                                  <p:iterate>
                                    <p:tmAbs val="0"/>
                                  </p:iterate>
                                  <p:childTnLst>
                                    <p:set>
                                      <p:cBhvr>
                                        <p:cTn id="28" fill="hold"/>
                                        <p:tgtEl>
                                          <p:spTgt spid="84">
                                            <p:txEl>
                                              <p:pRg st="3" end="3"/>
                                            </p:txEl>
                                          </p:spTgt>
                                        </p:tgtEl>
                                        <p:attrNameLst>
                                          <p:attrName>style.visibility</p:attrName>
                                        </p:attrNameLst>
                                      </p:cBhvr>
                                      <p:to>
                                        <p:strVal val="visible"/>
                                      </p:to>
                                    </p:set>
                                    <p:animEffect transition="in" filter="dissolve">
                                      <p:cBhvr>
                                        <p:cTn id="29" dur="500"/>
                                        <p:tgtEl>
                                          <p:spTgt spid="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advAuto="0"/>
      <p:bldP spid="84" grpId="0"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 Box 4"/>
          <p:cNvSpPr txBox="1"/>
          <p:nvPr/>
        </p:nvSpPr>
        <p:spPr>
          <a:xfrm>
            <a:off x="916059" y="1142999"/>
            <a:ext cx="7311883"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Working Time Procedures</a:t>
            </a:r>
          </a:p>
        </p:txBody>
      </p:sp>
      <p:sp>
        <p:nvSpPr>
          <p:cNvPr id="85" name="Text Box 5"/>
          <p:cNvSpPr txBox="1"/>
          <p:nvPr/>
        </p:nvSpPr>
        <p:spPr>
          <a:xfrm>
            <a:off x="1257300" y="2103241"/>
            <a:ext cx="6629400" cy="299004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10000"/>
              </a:lnSpc>
              <a:spcAft>
                <a:spcPts val="1000"/>
              </a:spcAft>
              <a:defRPr sz="1400" b="1">
                <a:latin typeface="Verdana"/>
                <a:ea typeface="Verdana"/>
                <a:cs typeface="Verdana"/>
                <a:sym typeface="Verdana"/>
              </a:defRPr>
            </a:pPr>
            <a:r>
              <a:rPr sz="1800" dirty="0">
                <a:latin typeface="Oxygen"/>
                <a:cs typeface="Oxygen"/>
              </a:rPr>
              <a:t>AFTER WORKING TIME</a:t>
            </a:r>
          </a:p>
          <a:p>
            <a:pPr marL="240631" indent="-240631">
              <a:lnSpc>
                <a:spcPct val="110000"/>
              </a:lnSpc>
              <a:spcAft>
                <a:spcPts val="1000"/>
              </a:spcAft>
              <a:buSzPct val="80000"/>
              <a:buFont typeface="Verdana"/>
              <a:buChar char="✓"/>
              <a:defRPr sz="1800">
                <a:latin typeface="Verdana"/>
                <a:ea typeface="Verdana"/>
                <a:cs typeface="Verdana"/>
                <a:sym typeface="Verdana"/>
              </a:defRPr>
            </a:pPr>
            <a:r>
              <a:rPr sz="1800" dirty="0">
                <a:solidFill>
                  <a:srgbClr val="585A5A"/>
                </a:solidFill>
                <a:latin typeface="Oxygen"/>
                <a:cs typeface="Oxygen"/>
              </a:rPr>
              <a:t>Record what you did if needed</a:t>
            </a:r>
          </a:p>
          <a:p>
            <a:pPr marL="240631" indent="-240631">
              <a:lnSpc>
                <a:spcPct val="110000"/>
              </a:lnSpc>
              <a:spcAft>
                <a:spcPts val="1000"/>
              </a:spcAft>
              <a:buSzPct val="80000"/>
              <a:buFont typeface="Verdana"/>
              <a:buChar char="✓"/>
              <a:defRPr sz="1800">
                <a:latin typeface="Verdana"/>
                <a:ea typeface="Verdana"/>
                <a:cs typeface="Verdana"/>
                <a:sym typeface="Verdana"/>
              </a:defRPr>
            </a:pPr>
            <a:r>
              <a:rPr sz="1800" dirty="0">
                <a:solidFill>
                  <a:srgbClr val="585A5A"/>
                </a:solidFill>
                <a:latin typeface="Oxygen"/>
                <a:cs typeface="Oxygen"/>
              </a:rPr>
              <a:t>Find a place for your work</a:t>
            </a:r>
          </a:p>
          <a:p>
            <a:pPr marL="240631" indent="-240631">
              <a:lnSpc>
                <a:spcPct val="110000"/>
              </a:lnSpc>
              <a:spcAft>
                <a:spcPts val="1000"/>
              </a:spcAft>
              <a:buSzPct val="80000"/>
              <a:buFont typeface="Verdana"/>
              <a:buChar char="✓"/>
              <a:defRPr sz="1800">
                <a:latin typeface="Verdana"/>
                <a:ea typeface="Verdana"/>
                <a:cs typeface="Verdana"/>
                <a:sym typeface="Verdana"/>
              </a:defRPr>
            </a:pPr>
            <a:r>
              <a:rPr sz="1800" dirty="0">
                <a:solidFill>
                  <a:srgbClr val="585A5A"/>
                </a:solidFill>
                <a:latin typeface="Oxygen"/>
                <a:cs typeface="Oxygen"/>
              </a:rPr>
              <a:t>See what to do, if you have more time</a:t>
            </a:r>
          </a:p>
          <a:p>
            <a:pPr marL="240631" indent="-240631">
              <a:lnSpc>
                <a:spcPct val="110000"/>
              </a:lnSpc>
              <a:spcAft>
                <a:spcPts val="1000"/>
              </a:spcAft>
              <a:buSzPct val="80000"/>
              <a:buFont typeface="Verdana"/>
              <a:buChar char="✓"/>
              <a:defRPr sz="1800">
                <a:latin typeface="Verdana"/>
                <a:ea typeface="Verdana"/>
                <a:cs typeface="Verdana"/>
                <a:sym typeface="Verdana"/>
              </a:defRPr>
            </a:pPr>
            <a:r>
              <a:rPr sz="1800" dirty="0">
                <a:solidFill>
                  <a:srgbClr val="585A5A"/>
                </a:solidFill>
                <a:latin typeface="Oxygen"/>
                <a:cs typeface="Oxygen"/>
              </a:rPr>
              <a:t>Clean up your area</a:t>
            </a:r>
          </a:p>
          <a:p>
            <a:pPr marL="240631" indent="-240631">
              <a:lnSpc>
                <a:spcPct val="110000"/>
              </a:lnSpc>
              <a:spcAft>
                <a:spcPts val="1000"/>
              </a:spcAft>
              <a:buSzPct val="80000"/>
              <a:buFont typeface="Verdana"/>
              <a:buChar char="✓"/>
              <a:defRPr sz="1800">
                <a:latin typeface="Verdana"/>
                <a:ea typeface="Verdana"/>
                <a:cs typeface="Verdana"/>
                <a:sym typeface="Verdana"/>
              </a:defRPr>
            </a:pPr>
            <a:r>
              <a:rPr sz="1800" dirty="0">
                <a:solidFill>
                  <a:srgbClr val="585A5A"/>
                </a:solidFill>
                <a:latin typeface="Oxygen"/>
                <a:cs typeface="Oxygen"/>
              </a:rPr>
              <a:t>Talk to your teacher when available </a:t>
            </a:r>
          </a:p>
          <a:p>
            <a:pPr marL="240631" indent="-240631">
              <a:lnSpc>
                <a:spcPct val="110000"/>
              </a:lnSpc>
              <a:spcAft>
                <a:spcPts val="1000"/>
              </a:spcAft>
              <a:buSzPct val="80000"/>
              <a:buFont typeface="Verdana"/>
              <a:buChar char="✓"/>
              <a:defRPr sz="1800">
                <a:latin typeface="Verdana"/>
                <a:ea typeface="Verdana"/>
                <a:cs typeface="Verdana"/>
                <a:sym typeface="Verdana"/>
              </a:defRPr>
            </a:pPr>
            <a:r>
              <a:rPr sz="1800" dirty="0">
                <a:solidFill>
                  <a:srgbClr val="585A5A"/>
                </a:solidFill>
                <a:latin typeface="Oxygen"/>
                <a:cs typeface="Oxygen"/>
              </a:rPr>
              <a:t>Brain Break Time!</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3850" b="97150" l="2775" r="96800">
                        <a14:foregroundMark x1="54925" y1="4175" x2="38125" y2="3850"/>
                        <a14:foregroundMark x1="27475" y1="8650" x2="27475" y2="8650"/>
                        <a14:foregroundMark x1="13750" y1="19275" x2="13750" y2="19275"/>
                        <a14:foregroundMark x1="2775" y1="43650" x2="2775" y2="43650"/>
                        <a14:foregroundMark x1="4150" y1="63875" x2="4150" y2="63875"/>
                        <a14:foregroundMark x1="16850" y1="84800" x2="16850" y2="84800"/>
                        <a14:foregroundMark x1="34700" y1="95100" x2="34700" y2="95100"/>
                        <a14:foregroundMark x1="59400" y1="97150" x2="59400" y2="97150"/>
                        <a14:foregroundMark x1="81350" y1="86525" x2="81350" y2="86525"/>
                        <a14:foregroundMark x1="91650" y1="73500" x2="91650" y2="73500"/>
                        <a14:foregroundMark x1="96800" y1="56000" x2="96800" y2="56000"/>
                        <a14:foregroundMark x1="22325" y1="13450" x2="22325" y2="13450"/>
                      </a14:backgroundRemoval>
                    </a14:imgEffect>
                  </a14:imgLayer>
                </a14:imgProps>
              </a:ext>
            </a:extLst>
          </a:blip>
          <a:stretch>
            <a:fillRect/>
          </a:stretch>
        </p:blipFill>
        <p:spPr>
          <a:xfrm>
            <a:off x="7073233" y="4805718"/>
            <a:ext cx="1850804" cy="1850804"/>
          </a:xfrm>
          <a:prstGeom prst="rect">
            <a:avLst/>
          </a:prstGeom>
        </p:spPr>
      </p:pic>
    </p:spTree>
    <p:extLst>
      <p:ext uri="{BB962C8B-B14F-4D97-AF65-F5344CB8AC3E}">
        <p14:creationId xmlns:p14="http://schemas.microsoft.com/office/powerpoint/2010/main" val="2141529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82"/>
                                        </p:tgtEl>
                                        <p:attrNameLst>
                                          <p:attrName>style.visibility</p:attrName>
                                        </p:attrNameLst>
                                      </p:cBhvr>
                                      <p:to>
                                        <p:strVal val="visible"/>
                                      </p:to>
                                    </p:set>
                                    <p:animEffect transition="in" filter="dissolv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85">
                                            <p:bg/>
                                          </p:spTgt>
                                        </p:tgtEl>
                                        <p:attrNameLst>
                                          <p:attrName>style.visibility</p:attrName>
                                        </p:attrNameLst>
                                      </p:cBhvr>
                                      <p:to>
                                        <p:strVal val="visible"/>
                                      </p:to>
                                    </p:set>
                                    <p:animEffect transition="in" filter="dissolve">
                                      <p:cBhvr>
                                        <p:cTn id="12" dur="500"/>
                                        <p:tgtEl>
                                          <p:spTgt spid="85">
                                            <p:bg/>
                                          </p:spTgt>
                                        </p:tgtEl>
                                      </p:cBhvr>
                                    </p:animEffect>
                                  </p:childTnLst>
                                </p:cTn>
                              </p:par>
                              <p:par>
                                <p:cTn id="13" presetID="9" presetClass="entr" presetSubtype="0" fill="hold" grpId="0" nodeType="withEffect">
                                  <p:stCondLst>
                                    <p:cond delay="0"/>
                                  </p:stCondLst>
                                  <p:iterate>
                                    <p:tmAbs val="0"/>
                                  </p:iterate>
                                  <p:childTnLst>
                                    <p:set>
                                      <p:cBhvr>
                                        <p:cTn id="14" fill="hold"/>
                                        <p:tgtEl>
                                          <p:spTgt spid="85">
                                            <p:txEl>
                                              <p:pRg st="0" end="0"/>
                                            </p:txEl>
                                          </p:spTgt>
                                        </p:tgtEl>
                                        <p:attrNameLst>
                                          <p:attrName>style.visibility</p:attrName>
                                        </p:attrNameLst>
                                      </p:cBhvr>
                                      <p:to>
                                        <p:strVal val="visible"/>
                                      </p:to>
                                    </p:set>
                                    <p:animEffect transition="in" filter="dissolve">
                                      <p:cBhvr>
                                        <p:cTn id="15" dur="500"/>
                                        <p:tgtEl>
                                          <p:spTgt spid="85">
                                            <p:txEl>
                                              <p:pRg st="0" end="0"/>
                                            </p:txEl>
                                          </p:spTgt>
                                        </p:tgtEl>
                                      </p:cBhvr>
                                    </p:animEffect>
                                  </p:childTnLst>
                                </p:cTn>
                              </p:par>
                            </p:childTnLst>
                          </p:cTn>
                        </p:par>
                        <p:par>
                          <p:cTn id="16" fill="hold">
                            <p:stCondLst>
                              <p:cond delay="500"/>
                            </p:stCondLst>
                            <p:childTnLst>
                              <p:par>
                                <p:cTn id="17" presetID="9" presetClass="entr" fill="hold" grpId="0" nodeType="afterEffect">
                                  <p:stCondLst>
                                    <p:cond delay="0"/>
                                  </p:stCondLst>
                                  <p:iterate>
                                    <p:tmAbs val="0"/>
                                  </p:iterate>
                                  <p:childTnLst>
                                    <p:set>
                                      <p:cBhvr>
                                        <p:cTn id="18" fill="hold"/>
                                        <p:tgtEl>
                                          <p:spTgt spid="85">
                                            <p:txEl>
                                              <p:pRg st="1" end="1"/>
                                            </p:txEl>
                                          </p:spTgt>
                                        </p:tgtEl>
                                        <p:attrNameLst>
                                          <p:attrName>style.visibility</p:attrName>
                                        </p:attrNameLst>
                                      </p:cBhvr>
                                      <p:to>
                                        <p:strVal val="visible"/>
                                      </p:to>
                                    </p:set>
                                    <p:animEffect transition="in" filter="dissolve">
                                      <p:cBhvr>
                                        <p:cTn id="19" dur="500"/>
                                        <p:tgtEl>
                                          <p:spTgt spid="8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0" nodeType="clickEffect">
                                  <p:stCondLst>
                                    <p:cond delay="0"/>
                                  </p:stCondLst>
                                  <p:iterate>
                                    <p:tmAbs val="0"/>
                                  </p:iterate>
                                  <p:childTnLst>
                                    <p:set>
                                      <p:cBhvr>
                                        <p:cTn id="23" fill="hold"/>
                                        <p:tgtEl>
                                          <p:spTgt spid="85">
                                            <p:txEl>
                                              <p:pRg st="2" end="2"/>
                                            </p:txEl>
                                          </p:spTgt>
                                        </p:tgtEl>
                                        <p:attrNameLst>
                                          <p:attrName>style.visibility</p:attrName>
                                        </p:attrNameLst>
                                      </p:cBhvr>
                                      <p:to>
                                        <p:strVal val="visible"/>
                                      </p:to>
                                    </p:set>
                                    <p:animEffect transition="in" filter="dissolve">
                                      <p:cBhvr>
                                        <p:cTn id="24" dur="500"/>
                                        <p:tgtEl>
                                          <p:spTgt spid="8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0" nodeType="clickEffect">
                                  <p:stCondLst>
                                    <p:cond delay="0"/>
                                  </p:stCondLst>
                                  <p:iterate>
                                    <p:tmAbs val="0"/>
                                  </p:iterate>
                                  <p:childTnLst>
                                    <p:set>
                                      <p:cBhvr>
                                        <p:cTn id="28" fill="hold"/>
                                        <p:tgtEl>
                                          <p:spTgt spid="85">
                                            <p:txEl>
                                              <p:pRg st="3" end="3"/>
                                            </p:txEl>
                                          </p:spTgt>
                                        </p:tgtEl>
                                        <p:attrNameLst>
                                          <p:attrName>style.visibility</p:attrName>
                                        </p:attrNameLst>
                                      </p:cBhvr>
                                      <p:to>
                                        <p:strVal val="visible"/>
                                      </p:to>
                                    </p:set>
                                    <p:animEffect transition="in" filter="dissolve">
                                      <p:cBhvr>
                                        <p:cTn id="29" dur="500"/>
                                        <p:tgtEl>
                                          <p:spTgt spid="8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0" nodeType="clickEffect">
                                  <p:stCondLst>
                                    <p:cond delay="0"/>
                                  </p:stCondLst>
                                  <p:iterate>
                                    <p:tmAbs val="0"/>
                                  </p:iterate>
                                  <p:childTnLst>
                                    <p:set>
                                      <p:cBhvr>
                                        <p:cTn id="33" fill="hold"/>
                                        <p:tgtEl>
                                          <p:spTgt spid="85">
                                            <p:txEl>
                                              <p:pRg st="4" end="4"/>
                                            </p:txEl>
                                          </p:spTgt>
                                        </p:tgtEl>
                                        <p:attrNameLst>
                                          <p:attrName>style.visibility</p:attrName>
                                        </p:attrNameLst>
                                      </p:cBhvr>
                                      <p:to>
                                        <p:strVal val="visible"/>
                                      </p:to>
                                    </p:set>
                                    <p:animEffect transition="in" filter="dissolve">
                                      <p:cBhvr>
                                        <p:cTn id="34" dur="500"/>
                                        <p:tgtEl>
                                          <p:spTgt spid="8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0" nodeType="clickEffect">
                                  <p:stCondLst>
                                    <p:cond delay="0"/>
                                  </p:stCondLst>
                                  <p:iterate>
                                    <p:tmAbs val="0"/>
                                  </p:iterate>
                                  <p:childTnLst>
                                    <p:set>
                                      <p:cBhvr>
                                        <p:cTn id="38" fill="hold"/>
                                        <p:tgtEl>
                                          <p:spTgt spid="85">
                                            <p:txEl>
                                              <p:pRg st="5" end="5"/>
                                            </p:txEl>
                                          </p:spTgt>
                                        </p:tgtEl>
                                        <p:attrNameLst>
                                          <p:attrName>style.visibility</p:attrName>
                                        </p:attrNameLst>
                                      </p:cBhvr>
                                      <p:to>
                                        <p:strVal val="visible"/>
                                      </p:to>
                                    </p:set>
                                    <p:animEffect transition="in" filter="dissolve">
                                      <p:cBhvr>
                                        <p:cTn id="39" dur="500"/>
                                        <p:tgtEl>
                                          <p:spTgt spid="8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fill="hold" grpId="0" nodeType="clickEffect">
                                  <p:stCondLst>
                                    <p:cond delay="0"/>
                                  </p:stCondLst>
                                  <p:iterate>
                                    <p:tmAbs val="0"/>
                                  </p:iterate>
                                  <p:childTnLst>
                                    <p:set>
                                      <p:cBhvr>
                                        <p:cTn id="43" fill="hold"/>
                                        <p:tgtEl>
                                          <p:spTgt spid="85">
                                            <p:txEl>
                                              <p:pRg st="6" end="6"/>
                                            </p:txEl>
                                          </p:spTgt>
                                        </p:tgtEl>
                                        <p:attrNameLst>
                                          <p:attrName>style.visibility</p:attrName>
                                        </p:attrNameLst>
                                      </p:cBhvr>
                                      <p:to>
                                        <p:strVal val="visible"/>
                                      </p:to>
                                    </p:set>
                                    <p:animEffect transition="in" filter="dissolve">
                                      <p:cBhvr>
                                        <p:cTn id="44" dur="500"/>
                                        <p:tgtEl>
                                          <p:spTgt spid="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advAuto="0"/>
      <p:bldP spid="85" grpId="0"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 Box 4"/>
          <p:cNvSpPr txBox="1"/>
          <p:nvPr/>
        </p:nvSpPr>
        <p:spPr>
          <a:xfrm>
            <a:off x="917122" y="1144859"/>
            <a:ext cx="7309757"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When done with your assignment:</a:t>
            </a:r>
          </a:p>
        </p:txBody>
      </p:sp>
      <p:sp>
        <p:nvSpPr>
          <p:cNvPr id="90" name="Text Box 5"/>
          <p:cNvSpPr txBox="1"/>
          <p:nvPr/>
        </p:nvSpPr>
        <p:spPr>
          <a:xfrm>
            <a:off x="1257300" y="2105721"/>
            <a:ext cx="6629400" cy="16912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Do more, get ahead</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Do other work</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Help a friend</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Free table, if open</a:t>
            </a:r>
          </a:p>
        </p:txBody>
      </p:sp>
      <p:pic>
        <p:nvPicPr>
          <p:cNvPr id="4" name="Picture 10" descr="Picture 10"/>
          <p:cNvPicPr>
            <a:picLocks noChangeAspect="1"/>
          </p:cNvPicPr>
          <p:nvPr/>
        </p:nvPicPr>
        <p:blipFill>
          <a:blip r:embed="rId2">
            <a:extLst/>
          </a:blip>
          <a:stretch>
            <a:fillRect/>
          </a:stretch>
        </p:blipFill>
        <p:spPr>
          <a:xfrm>
            <a:off x="5210389" y="4205816"/>
            <a:ext cx="3821113" cy="2514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89"/>
                                        </p:tgtEl>
                                        <p:attrNameLst>
                                          <p:attrName>style.visibility</p:attrName>
                                        </p:attrNameLst>
                                      </p:cBhvr>
                                      <p:to>
                                        <p:strVal val="visible"/>
                                      </p:to>
                                    </p:set>
                                    <p:animEffect transition="in" filter="dissolv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90">
                                            <p:bg/>
                                          </p:spTgt>
                                        </p:tgtEl>
                                        <p:attrNameLst>
                                          <p:attrName>style.visibility</p:attrName>
                                        </p:attrNameLst>
                                      </p:cBhvr>
                                      <p:to>
                                        <p:strVal val="visible"/>
                                      </p:to>
                                    </p:set>
                                    <p:animEffect transition="in" filter="dissolve">
                                      <p:cBhvr>
                                        <p:cTn id="12" dur="500"/>
                                        <p:tgtEl>
                                          <p:spTgt spid="90">
                                            <p:bg/>
                                          </p:spTgt>
                                        </p:tgtEl>
                                      </p:cBhvr>
                                    </p:animEffect>
                                  </p:childTnLst>
                                </p:cTn>
                              </p:par>
                              <p:par>
                                <p:cTn id="13" presetID="9" presetClass="entr" presetSubtype="0" fill="hold" grpId="2" nodeType="withEffect">
                                  <p:stCondLst>
                                    <p:cond delay="0"/>
                                  </p:stCondLst>
                                  <p:iterate>
                                    <p:tmAbs val="0"/>
                                  </p:iterate>
                                  <p:childTnLst>
                                    <p:set>
                                      <p:cBhvr>
                                        <p:cTn id="14" fill="hold"/>
                                        <p:tgtEl>
                                          <p:spTgt spid="90">
                                            <p:txEl>
                                              <p:pRg st="0" end="0"/>
                                            </p:txEl>
                                          </p:spTgt>
                                        </p:tgtEl>
                                        <p:attrNameLst>
                                          <p:attrName>style.visibility</p:attrName>
                                        </p:attrNameLst>
                                      </p:cBhvr>
                                      <p:to>
                                        <p:strVal val="visible"/>
                                      </p:to>
                                    </p:set>
                                    <p:animEffect transition="in" filter="dissolve">
                                      <p:cBhvr>
                                        <p:cTn id="15" dur="500"/>
                                        <p:tgtEl>
                                          <p:spTgt spid="90">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90">
                                            <p:txEl>
                                              <p:pRg st="1" end="1"/>
                                            </p:txEl>
                                          </p:spTgt>
                                        </p:tgtEl>
                                        <p:attrNameLst>
                                          <p:attrName>style.visibility</p:attrName>
                                        </p:attrNameLst>
                                      </p:cBhvr>
                                      <p:to>
                                        <p:strVal val="visible"/>
                                      </p:to>
                                    </p:set>
                                    <p:animEffect transition="in" filter="dissolve">
                                      <p:cBhvr>
                                        <p:cTn id="19" dur="500"/>
                                        <p:tgtEl>
                                          <p:spTgt spid="9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90">
                                            <p:txEl>
                                              <p:pRg st="2" end="2"/>
                                            </p:txEl>
                                          </p:spTgt>
                                        </p:tgtEl>
                                        <p:attrNameLst>
                                          <p:attrName>style.visibility</p:attrName>
                                        </p:attrNameLst>
                                      </p:cBhvr>
                                      <p:to>
                                        <p:strVal val="visible"/>
                                      </p:to>
                                    </p:set>
                                    <p:animEffect transition="in" filter="dissolve">
                                      <p:cBhvr>
                                        <p:cTn id="24" dur="500"/>
                                        <p:tgtEl>
                                          <p:spTgt spid="9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2" nodeType="clickEffect">
                                  <p:stCondLst>
                                    <p:cond delay="0"/>
                                  </p:stCondLst>
                                  <p:iterate>
                                    <p:tmAbs val="0"/>
                                  </p:iterate>
                                  <p:childTnLst>
                                    <p:set>
                                      <p:cBhvr>
                                        <p:cTn id="28" fill="hold"/>
                                        <p:tgtEl>
                                          <p:spTgt spid="90">
                                            <p:txEl>
                                              <p:pRg st="3" end="3"/>
                                            </p:txEl>
                                          </p:spTgt>
                                        </p:tgtEl>
                                        <p:attrNameLst>
                                          <p:attrName>style.visibility</p:attrName>
                                        </p:attrNameLst>
                                      </p:cBhvr>
                                      <p:to>
                                        <p:strVal val="visible"/>
                                      </p:to>
                                    </p:set>
                                    <p:animEffect transition="in" filter="dissolve">
                                      <p:cBhvr>
                                        <p:cTn id="29" dur="500"/>
                                        <p:tgtEl>
                                          <p:spTgt spid="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1" animBg="1" advAuto="0"/>
      <p:bldP spid="90" grpId="2"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Box 4"/>
          <p:cNvSpPr txBox="1"/>
          <p:nvPr/>
        </p:nvSpPr>
        <p:spPr>
          <a:xfrm>
            <a:off x="915646" y="1144859"/>
            <a:ext cx="7312708"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What makes an independent worker:</a:t>
            </a:r>
          </a:p>
        </p:txBody>
      </p:sp>
      <p:sp>
        <p:nvSpPr>
          <p:cNvPr id="94" name="Text Box 5"/>
          <p:cNvSpPr txBox="1"/>
          <p:nvPr/>
        </p:nvSpPr>
        <p:spPr>
          <a:xfrm>
            <a:off x="1257300" y="2105720"/>
            <a:ext cx="6629400" cy="255710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Knows the job</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Gets the materials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Chooses a good place</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Works immediately</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Keeps records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Picks up</a:t>
            </a:r>
          </a:p>
        </p:txBody>
      </p:sp>
      <p:pic>
        <p:nvPicPr>
          <p:cNvPr id="4" name="Picture 5" descr="Picture 5"/>
          <p:cNvPicPr>
            <a:picLocks noChangeAspect="1"/>
          </p:cNvPicPr>
          <p:nvPr/>
        </p:nvPicPr>
        <p:blipFill>
          <a:blip r:embed="rId2">
            <a:extLst/>
          </a:blip>
          <a:srcRect r="48535"/>
          <a:stretch>
            <a:fillRect/>
          </a:stretch>
        </p:blipFill>
        <p:spPr>
          <a:xfrm>
            <a:off x="5635392" y="3940738"/>
            <a:ext cx="3409951" cy="28606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94">
                                            <p:bg/>
                                          </p:spTgt>
                                        </p:tgtEl>
                                        <p:attrNameLst>
                                          <p:attrName>style.visibility</p:attrName>
                                        </p:attrNameLst>
                                      </p:cBhvr>
                                      <p:to>
                                        <p:strVal val="visible"/>
                                      </p:to>
                                    </p:set>
                                    <p:animEffect transition="in" filter="dissolve">
                                      <p:cBhvr>
                                        <p:cTn id="12" dur="500"/>
                                        <p:tgtEl>
                                          <p:spTgt spid="94">
                                            <p:bg/>
                                          </p:spTgt>
                                        </p:tgtEl>
                                      </p:cBhvr>
                                    </p:animEffect>
                                  </p:childTnLst>
                                </p:cTn>
                              </p:par>
                              <p:par>
                                <p:cTn id="13" presetID="9" presetClass="entr" presetSubtype="0" fill="hold" grpId="2" nodeType="withEffect">
                                  <p:stCondLst>
                                    <p:cond delay="0"/>
                                  </p:stCondLst>
                                  <p:iterate>
                                    <p:tmAbs val="0"/>
                                  </p:iterate>
                                  <p:childTnLst>
                                    <p:set>
                                      <p:cBhvr>
                                        <p:cTn id="14" fill="hold"/>
                                        <p:tgtEl>
                                          <p:spTgt spid="94">
                                            <p:txEl>
                                              <p:pRg st="0" end="0"/>
                                            </p:txEl>
                                          </p:spTgt>
                                        </p:tgtEl>
                                        <p:attrNameLst>
                                          <p:attrName>style.visibility</p:attrName>
                                        </p:attrNameLst>
                                      </p:cBhvr>
                                      <p:to>
                                        <p:strVal val="visible"/>
                                      </p:to>
                                    </p:set>
                                    <p:animEffect transition="in" filter="dissolve">
                                      <p:cBhvr>
                                        <p:cTn id="15" dur="500"/>
                                        <p:tgtEl>
                                          <p:spTgt spid="94">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94">
                                            <p:txEl>
                                              <p:pRg st="1" end="1"/>
                                            </p:txEl>
                                          </p:spTgt>
                                        </p:tgtEl>
                                        <p:attrNameLst>
                                          <p:attrName>style.visibility</p:attrName>
                                        </p:attrNameLst>
                                      </p:cBhvr>
                                      <p:to>
                                        <p:strVal val="visible"/>
                                      </p:to>
                                    </p:set>
                                    <p:animEffect transition="in" filter="dissolve">
                                      <p:cBhvr>
                                        <p:cTn id="19" dur="500"/>
                                        <p:tgtEl>
                                          <p:spTgt spid="9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94">
                                            <p:txEl>
                                              <p:pRg st="2" end="2"/>
                                            </p:txEl>
                                          </p:spTgt>
                                        </p:tgtEl>
                                        <p:attrNameLst>
                                          <p:attrName>style.visibility</p:attrName>
                                        </p:attrNameLst>
                                      </p:cBhvr>
                                      <p:to>
                                        <p:strVal val="visible"/>
                                      </p:to>
                                    </p:set>
                                    <p:animEffect transition="in" filter="dissolve">
                                      <p:cBhvr>
                                        <p:cTn id="24" dur="500"/>
                                        <p:tgtEl>
                                          <p:spTgt spid="9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2" nodeType="clickEffect">
                                  <p:stCondLst>
                                    <p:cond delay="0"/>
                                  </p:stCondLst>
                                  <p:iterate>
                                    <p:tmAbs val="0"/>
                                  </p:iterate>
                                  <p:childTnLst>
                                    <p:set>
                                      <p:cBhvr>
                                        <p:cTn id="28" fill="hold"/>
                                        <p:tgtEl>
                                          <p:spTgt spid="94">
                                            <p:txEl>
                                              <p:pRg st="3" end="3"/>
                                            </p:txEl>
                                          </p:spTgt>
                                        </p:tgtEl>
                                        <p:attrNameLst>
                                          <p:attrName>style.visibility</p:attrName>
                                        </p:attrNameLst>
                                      </p:cBhvr>
                                      <p:to>
                                        <p:strVal val="visible"/>
                                      </p:to>
                                    </p:set>
                                    <p:animEffect transition="in" filter="dissolve">
                                      <p:cBhvr>
                                        <p:cTn id="29" dur="500"/>
                                        <p:tgtEl>
                                          <p:spTgt spid="9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2" nodeType="clickEffect">
                                  <p:stCondLst>
                                    <p:cond delay="0"/>
                                  </p:stCondLst>
                                  <p:iterate>
                                    <p:tmAbs val="0"/>
                                  </p:iterate>
                                  <p:childTnLst>
                                    <p:set>
                                      <p:cBhvr>
                                        <p:cTn id="33" fill="hold"/>
                                        <p:tgtEl>
                                          <p:spTgt spid="94">
                                            <p:txEl>
                                              <p:pRg st="4" end="4"/>
                                            </p:txEl>
                                          </p:spTgt>
                                        </p:tgtEl>
                                        <p:attrNameLst>
                                          <p:attrName>style.visibility</p:attrName>
                                        </p:attrNameLst>
                                      </p:cBhvr>
                                      <p:to>
                                        <p:strVal val="visible"/>
                                      </p:to>
                                    </p:set>
                                    <p:animEffect transition="in" filter="dissolve">
                                      <p:cBhvr>
                                        <p:cTn id="34" dur="500"/>
                                        <p:tgtEl>
                                          <p:spTgt spid="9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2" nodeType="clickEffect">
                                  <p:stCondLst>
                                    <p:cond delay="0"/>
                                  </p:stCondLst>
                                  <p:iterate>
                                    <p:tmAbs val="0"/>
                                  </p:iterate>
                                  <p:childTnLst>
                                    <p:set>
                                      <p:cBhvr>
                                        <p:cTn id="38" fill="hold"/>
                                        <p:tgtEl>
                                          <p:spTgt spid="94">
                                            <p:txEl>
                                              <p:pRg st="5" end="5"/>
                                            </p:txEl>
                                          </p:spTgt>
                                        </p:tgtEl>
                                        <p:attrNameLst>
                                          <p:attrName>style.visibility</p:attrName>
                                        </p:attrNameLst>
                                      </p:cBhvr>
                                      <p:to>
                                        <p:strVal val="visible"/>
                                      </p:to>
                                    </p:set>
                                    <p:animEffect transition="in" filter="dissolve">
                                      <p:cBhvr>
                                        <p:cTn id="39" dur="500"/>
                                        <p:tgtEl>
                                          <p:spTgt spid="9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1" animBg="1" advAuto="0"/>
      <p:bldP spid="94" grpId="2"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 Box 4"/>
          <p:cNvSpPr txBox="1"/>
          <p:nvPr/>
        </p:nvSpPr>
        <p:spPr>
          <a:xfrm>
            <a:off x="914400" y="1151054"/>
            <a:ext cx="7315200"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Managing classroom space</a:t>
            </a:r>
          </a:p>
        </p:txBody>
      </p:sp>
      <p:sp>
        <p:nvSpPr>
          <p:cNvPr id="97" name="Text Box 5"/>
          <p:cNvSpPr txBox="1"/>
          <p:nvPr/>
        </p:nvSpPr>
        <p:spPr>
          <a:xfrm>
            <a:off x="1257300" y="2474911"/>
            <a:ext cx="6629400" cy="16912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Seating arrangements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Centers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Teacher line of sight</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Distribution and collection of materials/assignments</a:t>
            </a:r>
          </a:p>
        </p:txBody>
      </p:sp>
      <p:sp>
        <p:nvSpPr>
          <p:cNvPr id="98" name="Text Box 4"/>
          <p:cNvSpPr txBox="1"/>
          <p:nvPr/>
        </p:nvSpPr>
        <p:spPr>
          <a:xfrm>
            <a:off x="1238982" y="2107094"/>
            <a:ext cx="6887660" cy="36932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a:latin typeface="Georgia"/>
                <a:ea typeface="Georgia"/>
                <a:cs typeface="Georgia"/>
                <a:sym typeface="Georgia"/>
              </a:defRPr>
            </a:lvl1pPr>
          </a:lstStyle>
          <a:p>
            <a:r>
              <a:rPr sz="1800" dirty="0">
                <a:solidFill>
                  <a:srgbClr val="585A5A"/>
                </a:solidFill>
                <a:latin typeface="Oxygen"/>
                <a:cs typeface="Oxygen"/>
              </a:rPr>
              <a:t>Master teachers </a:t>
            </a:r>
            <a:r>
              <a:rPr sz="1800" dirty="0" smtClean="0">
                <a:solidFill>
                  <a:srgbClr val="585A5A"/>
                </a:solidFill>
                <a:latin typeface="Oxygen"/>
                <a:cs typeface="Oxygen"/>
              </a:rPr>
              <a:t>demonstrat</a:t>
            </a:r>
            <a:r>
              <a:rPr lang="en-US" sz="1800" dirty="0" smtClean="0">
                <a:solidFill>
                  <a:srgbClr val="585A5A"/>
                </a:solidFill>
                <a:latin typeface="Oxygen"/>
                <a:cs typeface="Oxygen"/>
              </a:rPr>
              <a:t>e </a:t>
            </a:r>
            <a:r>
              <a:rPr sz="1800" dirty="0" smtClean="0">
                <a:solidFill>
                  <a:srgbClr val="585A5A"/>
                </a:solidFill>
                <a:latin typeface="Oxygen"/>
                <a:cs typeface="Oxygen"/>
              </a:rPr>
              <a:t>effective </a:t>
            </a:r>
            <a:r>
              <a:rPr sz="1800" dirty="0">
                <a:solidFill>
                  <a:srgbClr val="585A5A"/>
                </a:solidFill>
                <a:latin typeface="Oxygen"/>
                <a:cs typeface="Oxygen"/>
              </a:rPr>
              <a:t>design and placement of:</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6"/>
                                        </p:tgtEl>
                                        <p:attrNameLst>
                                          <p:attrName>style.visibility</p:attrName>
                                        </p:attrNameLst>
                                      </p:cBhvr>
                                      <p:to>
                                        <p:strVal val="visible"/>
                                      </p:to>
                                    </p:set>
                                    <p:animEffect transition="in" filter="dissolv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97">
                                            <p:bg/>
                                          </p:spTgt>
                                        </p:tgtEl>
                                        <p:attrNameLst>
                                          <p:attrName>style.visibility</p:attrName>
                                        </p:attrNameLst>
                                      </p:cBhvr>
                                      <p:to>
                                        <p:strVal val="visible"/>
                                      </p:to>
                                    </p:set>
                                    <p:animEffect transition="in" filter="dissolve">
                                      <p:cBhvr>
                                        <p:cTn id="12" dur="500"/>
                                        <p:tgtEl>
                                          <p:spTgt spid="97">
                                            <p:bg/>
                                          </p:spTgt>
                                        </p:tgtEl>
                                      </p:cBhvr>
                                    </p:animEffect>
                                  </p:childTnLst>
                                </p:cTn>
                              </p:par>
                              <p:par>
                                <p:cTn id="13" presetID="9" presetClass="entr" presetSubtype="0" fill="hold" grpId="2" nodeType="withEffect">
                                  <p:stCondLst>
                                    <p:cond delay="0"/>
                                  </p:stCondLst>
                                  <p:iterate>
                                    <p:tmAbs val="0"/>
                                  </p:iterate>
                                  <p:childTnLst>
                                    <p:set>
                                      <p:cBhvr>
                                        <p:cTn id="14" fill="hold"/>
                                        <p:tgtEl>
                                          <p:spTgt spid="97">
                                            <p:txEl>
                                              <p:pRg st="0" end="0"/>
                                            </p:txEl>
                                          </p:spTgt>
                                        </p:tgtEl>
                                        <p:attrNameLst>
                                          <p:attrName>style.visibility</p:attrName>
                                        </p:attrNameLst>
                                      </p:cBhvr>
                                      <p:to>
                                        <p:strVal val="visible"/>
                                      </p:to>
                                    </p:set>
                                    <p:animEffect transition="in" filter="dissolve">
                                      <p:cBhvr>
                                        <p:cTn id="15" dur="500"/>
                                        <p:tgtEl>
                                          <p:spTgt spid="97">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97">
                                            <p:txEl>
                                              <p:pRg st="1" end="1"/>
                                            </p:txEl>
                                          </p:spTgt>
                                        </p:tgtEl>
                                        <p:attrNameLst>
                                          <p:attrName>style.visibility</p:attrName>
                                        </p:attrNameLst>
                                      </p:cBhvr>
                                      <p:to>
                                        <p:strVal val="visible"/>
                                      </p:to>
                                    </p:set>
                                    <p:animEffect transition="in" filter="dissolve">
                                      <p:cBhvr>
                                        <p:cTn id="19" dur="500"/>
                                        <p:tgtEl>
                                          <p:spTgt spid="9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97">
                                            <p:txEl>
                                              <p:pRg st="2" end="2"/>
                                            </p:txEl>
                                          </p:spTgt>
                                        </p:tgtEl>
                                        <p:attrNameLst>
                                          <p:attrName>style.visibility</p:attrName>
                                        </p:attrNameLst>
                                      </p:cBhvr>
                                      <p:to>
                                        <p:strVal val="visible"/>
                                      </p:to>
                                    </p:set>
                                    <p:animEffect transition="in" filter="dissolve">
                                      <p:cBhvr>
                                        <p:cTn id="24" dur="500"/>
                                        <p:tgtEl>
                                          <p:spTgt spid="9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2" nodeType="clickEffect">
                                  <p:stCondLst>
                                    <p:cond delay="0"/>
                                  </p:stCondLst>
                                  <p:iterate>
                                    <p:tmAbs val="0"/>
                                  </p:iterate>
                                  <p:childTnLst>
                                    <p:set>
                                      <p:cBhvr>
                                        <p:cTn id="28" fill="hold"/>
                                        <p:tgtEl>
                                          <p:spTgt spid="97">
                                            <p:txEl>
                                              <p:pRg st="3" end="3"/>
                                            </p:txEl>
                                          </p:spTgt>
                                        </p:tgtEl>
                                        <p:attrNameLst>
                                          <p:attrName>style.visibility</p:attrName>
                                        </p:attrNameLst>
                                      </p:cBhvr>
                                      <p:to>
                                        <p:strVal val="visible"/>
                                      </p:to>
                                    </p:set>
                                    <p:animEffect transition="in" filter="dissolve">
                                      <p:cBhvr>
                                        <p:cTn id="29" dur="500"/>
                                        <p:tgtEl>
                                          <p:spTgt spid="97">
                                            <p:txEl>
                                              <p:pRg st="3" end="3"/>
                                            </p:txEl>
                                          </p:spTgt>
                                        </p:tgtEl>
                                      </p:cBhvr>
                                    </p:animEffect>
                                  </p:childTnLst>
                                </p:cTn>
                              </p:par>
                            </p:childTnLst>
                          </p:cTn>
                        </p:par>
                        <p:par>
                          <p:cTn id="30" fill="hold">
                            <p:stCondLst>
                              <p:cond delay="500"/>
                            </p:stCondLst>
                            <p:childTnLst>
                              <p:par>
                                <p:cTn id="31" presetID="9" presetClass="entr" fill="hold" grpId="3" nodeType="afterEffect">
                                  <p:stCondLst>
                                    <p:cond delay="0"/>
                                  </p:stCondLst>
                                  <p:iterate>
                                    <p:tmAbs val="0"/>
                                  </p:iterate>
                                  <p:childTnLst>
                                    <p:set>
                                      <p:cBhvr>
                                        <p:cTn id="32" fill="hold"/>
                                        <p:tgtEl>
                                          <p:spTgt spid="98"/>
                                        </p:tgtEl>
                                        <p:attrNameLst>
                                          <p:attrName>style.visibility</p:attrName>
                                        </p:attrNameLst>
                                      </p:cBhvr>
                                      <p:to>
                                        <p:strVal val="visible"/>
                                      </p:to>
                                    </p:set>
                                    <p:animEffect transition="in" filter="dissolve">
                                      <p:cBhvr>
                                        <p:cTn id="33"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1" animBg="1" advAuto="0"/>
      <p:bldP spid="97" grpId="2" build="p" bldLvl="5" animBg="1" advAuto="0"/>
      <p:bldP spid="98"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4"/>
          <p:cNvSpPr txBox="1"/>
          <p:nvPr/>
        </p:nvSpPr>
        <p:spPr>
          <a:xfrm>
            <a:off x="847574" y="1143000"/>
            <a:ext cx="7448852"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General objectives for this session</a:t>
            </a:r>
          </a:p>
        </p:txBody>
      </p:sp>
      <p:sp>
        <p:nvSpPr>
          <p:cNvPr id="29" name="Text Box 5"/>
          <p:cNvSpPr txBox="1"/>
          <p:nvPr/>
        </p:nvSpPr>
        <p:spPr>
          <a:xfrm>
            <a:off x="1257300" y="2105721"/>
            <a:ext cx="6629400" cy="299004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Management of Students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Components of a Discipline Plan</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Rules vs. Procedures/Demonstration</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Rewards (Positive Reinforcement First)</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Consequences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Behavioral Contracts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Our Life as Educators</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advClick="1" p14:dur="1200">
        <p15:prstTrans prst="fallOver"/>
      </p:transition>
    </mc:Choice>
    <mc:Fallback>
      <p:transition xmlns:p14="http://schemas.microsoft.com/office/powerpoint/2010/mai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9">
                                            <p:bg/>
                                          </p:spTgt>
                                        </p:tgtEl>
                                        <p:attrNameLst>
                                          <p:attrName>style.visibility</p:attrName>
                                        </p:attrNameLst>
                                      </p:cBhvr>
                                      <p:to>
                                        <p:strVal val="visible"/>
                                      </p:to>
                                    </p:set>
                                    <p:animEffect transition="in" filter="dissolve">
                                      <p:cBhvr>
                                        <p:cTn id="12" dur="500"/>
                                        <p:tgtEl>
                                          <p:spTgt spid="29">
                                            <p:bg/>
                                          </p:spTgt>
                                        </p:tgtEl>
                                      </p:cBhvr>
                                    </p:animEffect>
                                  </p:childTnLst>
                                </p:cTn>
                              </p:par>
                              <p:par>
                                <p:cTn id="13" presetID="9" presetClass="entr" presetSubtype="0" fill="hold" grpId="2" nodeType="withEffect">
                                  <p:stCondLst>
                                    <p:cond delay="0"/>
                                  </p:stCondLst>
                                  <p:iterate>
                                    <p:tmAbs val="0"/>
                                  </p:iterate>
                                  <p:childTnLst>
                                    <p:set>
                                      <p:cBhvr>
                                        <p:cTn id="14" fill="hold"/>
                                        <p:tgtEl>
                                          <p:spTgt spid="29">
                                            <p:txEl>
                                              <p:pRg st="0" end="0"/>
                                            </p:txEl>
                                          </p:spTgt>
                                        </p:tgtEl>
                                        <p:attrNameLst>
                                          <p:attrName>style.visibility</p:attrName>
                                        </p:attrNameLst>
                                      </p:cBhvr>
                                      <p:to>
                                        <p:strVal val="visible"/>
                                      </p:to>
                                    </p:set>
                                    <p:animEffect transition="in" filter="dissolve">
                                      <p:cBhvr>
                                        <p:cTn id="15" dur="500"/>
                                        <p:tgtEl>
                                          <p:spTgt spid="29">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29">
                                            <p:txEl>
                                              <p:pRg st="1" end="1"/>
                                            </p:txEl>
                                          </p:spTgt>
                                        </p:tgtEl>
                                        <p:attrNameLst>
                                          <p:attrName>style.visibility</p:attrName>
                                        </p:attrNameLst>
                                      </p:cBhvr>
                                      <p:to>
                                        <p:strVal val="visible"/>
                                      </p:to>
                                    </p:set>
                                    <p:animEffect transition="in" filter="dissolve">
                                      <p:cBhvr>
                                        <p:cTn id="19" dur="500"/>
                                        <p:tgtEl>
                                          <p:spTgt spid="2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29">
                                            <p:txEl>
                                              <p:pRg st="2" end="2"/>
                                            </p:txEl>
                                          </p:spTgt>
                                        </p:tgtEl>
                                        <p:attrNameLst>
                                          <p:attrName>style.visibility</p:attrName>
                                        </p:attrNameLst>
                                      </p:cBhvr>
                                      <p:to>
                                        <p:strVal val="visible"/>
                                      </p:to>
                                    </p:set>
                                    <p:animEffect transition="in" filter="dissolve">
                                      <p:cBhvr>
                                        <p:cTn id="24" dur="500"/>
                                        <p:tgtEl>
                                          <p:spTgt spid="2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2" nodeType="clickEffect">
                                  <p:stCondLst>
                                    <p:cond delay="0"/>
                                  </p:stCondLst>
                                  <p:iterate>
                                    <p:tmAbs val="0"/>
                                  </p:iterate>
                                  <p:childTnLst>
                                    <p:set>
                                      <p:cBhvr>
                                        <p:cTn id="28" fill="hold"/>
                                        <p:tgtEl>
                                          <p:spTgt spid="29">
                                            <p:txEl>
                                              <p:pRg st="3" end="3"/>
                                            </p:txEl>
                                          </p:spTgt>
                                        </p:tgtEl>
                                        <p:attrNameLst>
                                          <p:attrName>style.visibility</p:attrName>
                                        </p:attrNameLst>
                                      </p:cBhvr>
                                      <p:to>
                                        <p:strVal val="visible"/>
                                      </p:to>
                                    </p:set>
                                    <p:animEffect transition="in" filter="dissolve">
                                      <p:cBhvr>
                                        <p:cTn id="29" dur="500"/>
                                        <p:tgtEl>
                                          <p:spTgt spid="2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2" nodeType="clickEffect">
                                  <p:stCondLst>
                                    <p:cond delay="0"/>
                                  </p:stCondLst>
                                  <p:iterate>
                                    <p:tmAbs val="0"/>
                                  </p:iterate>
                                  <p:childTnLst>
                                    <p:set>
                                      <p:cBhvr>
                                        <p:cTn id="33" fill="hold"/>
                                        <p:tgtEl>
                                          <p:spTgt spid="29">
                                            <p:txEl>
                                              <p:pRg st="4" end="4"/>
                                            </p:txEl>
                                          </p:spTgt>
                                        </p:tgtEl>
                                        <p:attrNameLst>
                                          <p:attrName>style.visibility</p:attrName>
                                        </p:attrNameLst>
                                      </p:cBhvr>
                                      <p:to>
                                        <p:strVal val="visible"/>
                                      </p:to>
                                    </p:set>
                                    <p:animEffect transition="in" filter="dissolve">
                                      <p:cBhvr>
                                        <p:cTn id="34" dur="500"/>
                                        <p:tgtEl>
                                          <p:spTgt spid="2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2" nodeType="clickEffect">
                                  <p:stCondLst>
                                    <p:cond delay="0"/>
                                  </p:stCondLst>
                                  <p:iterate>
                                    <p:tmAbs val="0"/>
                                  </p:iterate>
                                  <p:childTnLst>
                                    <p:set>
                                      <p:cBhvr>
                                        <p:cTn id="38" fill="hold"/>
                                        <p:tgtEl>
                                          <p:spTgt spid="29">
                                            <p:txEl>
                                              <p:pRg st="5" end="5"/>
                                            </p:txEl>
                                          </p:spTgt>
                                        </p:tgtEl>
                                        <p:attrNameLst>
                                          <p:attrName>style.visibility</p:attrName>
                                        </p:attrNameLst>
                                      </p:cBhvr>
                                      <p:to>
                                        <p:strVal val="visible"/>
                                      </p:to>
                                    </p:set>
                                    <p:animEffect transition="in" filter="dissolve">
                                      <p:cBhvr>
                                        <p:cTn id="39" dur="500"/>
                                        <p:tgtEl>
                                          <p:spTgt spid="29">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fill="hold" grpId="2" nodeType="clickEffect">
                                  <p:stCondLst>
                                    <p:cond delay="0"/>
                                  </p:stCondLst>
                                  <p:iterate>
                                    <p:tmAbs val="0"/>
                                  </p:iterate>
                                  <p:childTnLst>
                                    <p:set>
                                      <p:cBhvr>
                                        <p:cTn id="43" fill="hold"/>
                                        <p:tgtEl>
                                          <p:spTgt spid="29">
                                            <p:txEl>
                                              <p:pRg st="6" end="6"/>
                                            </p:txEl>
                                          </p:spTgt>
                                        </p:tgtEl>
                                        <p:attrNameLst>
                                          <p:attrName>style.visibility</p:attrName>
                                        </p:attrNameLst>
                                      </p:cBhvr>
                                      <p:to>
                                        <p:strVal val="visible"/>
                                      </p:to>
                                    </p:set>
                                    <p:animEffect transition="in" filter="dissolve">
                                      <p:cBhvr>
                                        <p:cTn id="44" dur="500"/>
                                        <p:tgtEl>
                                          <p:spTgt spid="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animBg="1" advAuto="0"/>
      <p:bldP spid="29" grpId="2"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4"/>
          <p:cNvSpPr txBox="1"/>
          <p:nvPr/>
        </p:nvSpPr>
        <p:spPr>
          <a:xfrm>
            <a:off x="914400" y="1151052"/>
            <a:ext cx="7315200"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Managing Student Grouping</a:t>
            </a:r>
          </a:p>
        </p:txBody>
      </p:sp>
      <p:sp>
        <p:nvSpPr>
          <p:cNvPr id="101" name="Text Box 5"/>
          <p:cNvSpPr txBox="1"/>
          <p:nvPr/>
        </p:nvSpPr>
        <p:spPr>
          <a:xfrm>
            <a:off x="1257300" y="2107372"/>
            <a:ext cx="6629400" cy="14347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Demonstrate whole group instruction leading to breaking off grade groups as teacher continues to instruct smaller group.</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What to consider when grouping students and when to change groups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0"/>
                                        </p:tgtEl>
                                        <p:attrNameLst>
                                          <p:attrName>style.visibility</p:attrName>
                                        </p:attrNameLst>
                                      </p:cBhvr>
                                      <p:to>
                                        <p:strVal val="visible"/>
                                      </p:to>
                                    </p:set>
                                    <p:animEffect transition="in" filter="dissolv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1">
                                            <p:bg/>
                                          </p:spTgt>
                                        </p:tgtEl>
                                        <p:attrNameLst>
                                          <p:attrName>style.visibility</p:attrName>
                                        </p:attrNameLst>
                                      </p:cBhvr>
                                      <p:to>
                                        <p:strVal val="visible"/>
                                      </p:to>
                                    </p:set>
                                    <p:animEffect transition="in" filter="dissolve">
                                      <p:cBhvr>
                                        <p:cTn id="12" dur="500"/>
                                        <p:tgtEl>
                                          <p:spTgt spid="101">
                                            <p:bg/>
                                          </p:spTgt>
                                        </p:tgtEl>
                                      </p:cBhvr>
                                    </p:animEffect>
                                  </p:childTnLst>
                                </p:cTn>
                              </p:par>
                              <p:par>
                                <p:cTn id="13" presetID="9" presetClass="entr" presetSubtype="0" fill="hold" grpId="2" nodeType="withEffect">
                                  <p:stCondLst>
                                    <p:cond delay="0"/>
                                  </p:stCondLst>
                                  <p:iterate>
                                    <p:tmAbs val="0"/>
                                  </p:iterate>
                                  <p:childTnLst>
                                    <p:set>
                                      <p:cBhvr>
                                        <p:cTn id="14" fill="hold"/>
                                        <p:tgtEl>
                                          <p:spTgt spid="101">
                                            <p:txEl>
                                              <p:pRg st="0" end="0"/>
                                            </p:txEl>
                                          </p:spTgt>
                                        </p:tgtEl>
                                        <p:attrNameLst>
                                          <p:attrName>style.visibility</p:attrName>
                                        </p:attrNameLst>
                                      </p:cBhvr>
                                      <p:to>
                                        <p:strVal val="visible"/>
                                      </p:to>
                                    </p:set>
                                    <p:animEffect transition="in" filter="dissolve">
                                      <p:cBhvr>
                                        <p:cTn id="15" dur="500"/>
                                        <p:tgtEl>
                                          <p:spTgt spid="101">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101">
                                            <p:txEl>
                                              <p:pRg st="1" end="1"/>
                                            </p:txEl>
                                          </p:spTgt>
                                        </p:tgtEl>
                                        <p:attrNameLst>
                                          <p:attrName>style.visibility</p:attrName>
                                        </p:attrNameLst>
                                      </p:cBhvr>
                                      <p:to>
                                        <p:strVal val="visible"/>
                                      </p:to>
                                    </p:set>
                                    <p:animEffect transition="in" filter="dissolve">
                                      <p:cBhvr>
                                        <p:cTn id="19" dur="500"/>
                                        <p:tgtEl>
                                          <p:spTgt spid="1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animBg="1" advAuto="0"/>
      <p:bldP spid="101" grpId="2"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 Box 4"/>
          <p:cNvSpPr txBox="1"/>
          <p:nvPr/>
        </p:nvSpPr>
        <p:spPr>
          <a:xfrm>
            <a:off x="914400" y="1144858"/>
            <a:ext cx="7315200"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Manage Scheduling</a:t>
            </a:r>
          </a:p>
        </p:txBody>
      </p:sp>
      <p:sp>
        <p:nvSpPr>
          <p:cNvPr id="104" name="Text Box 5"/>
          <p:cNvSpPr txBox="1"/>
          <p:nvPr/>
        </p:nvSpPr>
        <p:spPr>
          <a:xfrm>
            <a:off x="1257300" y="2107372"/>
            <a:ext cx="6629400" cy="26053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This segment should address ways master teachers build and flex their schedules instead of being ruled by the schedule.</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Schedule daily activities that are independent and teacher led to facilitate small group and individual instruction.</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Vary activity and movement throughout the day</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Carefully consider time management procedures for transitions.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3"/>
                                        </p:tgtEl>
                                        <p:attrNameLst>
                                          <p:attrName>style.visibility</p:attrName>
                                        </p:attrNameLst>
                                      </p:cBhvr>
                                      <p:to>
                                        <p:strVal val="visible"/>
                                      </p:to>
                                    </p:set>
                                    <p:animEffect transition="in" filter="dissolv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4">
                                            <p:bg/>
                                          </p:spTgt>
                                        </p:tgtEl>
                                        <p:attrNameLst>
                                          <p:attrName>style.visibility</p:attrName>
                                        </p:attrNameLst>
                                      </p:cBhvr>
                                      <p:to>
                                        <p:strVal val="visible"/>
                                      </p:to>
                                    </p:set>
                                    <p:animEffect transition="in" filter="dissolve">
                                      <p:cBhvr>
                                        <p:cTn id="12" dur="500"/>
                                        <p:tgtEl>
                                          <p:spTgt spid="104">
                                            <p:bg/>
                                          </p:spTgt>
                                        </p:tgtEl>
                                      </p:cBhvr>
                                    </p:animEffect>
                                  </p:childTnLst>
                                </p:cTn>
                              </p:par>
                              <p:par>
                                <p:cTn id="13" presetID="9" presetClass="entr" presetSubtype="0" fill="hold" grpId="2" nodeType="withEffect">
                                  <p:stCondLst>
                                    <p:cond delay="0"/>
                                  </p:stCondLst>
                                  <p:iterate>
                                    <p:tmAbs val="0"/>
                                  </p:iterate>
                                  <p:childTnLst>
                                    <p:set>
                                      <p:cBhvr>
                                        <p:cTn id="14" fill="hold"/>
                                        <p:tgtEl>
                                          <p:spTgt spid="104">
                                            <p:txEl>
                                              <p:pRg st="0" end="0"/>
                                            </p:txEl>
                                          </p:spTgt>
                                        </p:tgtEl>
                                        <p:attrNameLst>
                                          <p:attrName>style.visibility</p:attrName>
                                        </p:attrNameLst>
                                      </p:cBhvr>
                                      <p:to>
                                        <p:strVal val="visible"/>
                                      </p:to>
                                    </p:set>
                                    <p:animEffect transition="in" filter="dissolve">
                                      <p:cBhvr>
                                        <p:cTn id="15" dur="500"/>
                                        <p:tgtEl>
                                          <p:spTgt spid="104">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104">
                                            <p:txEl>
                                              <p:pRg st="1" end="1"/>
                                            </p:txEl>
                                          </p:spTgt>
                                        </p:tgtEl>
                                        <p:attrNameLst>
                                          <p:attrName>style.visibility</p:attrName>
                                        </p:attrNameLst>
                                      </p:cBhvr>
                                      <p:to>
                                        <p:strVal val="visible"/>
                                      </p:to>
                                    </p:set>
                                    <p:animEffect transition="in" filter="dissolve">
                                      <p:cBhvr>
                                        <p:cTn id="19" dur="500"/>
                                        <p:tgtEl>
                                          <p:spTgt spid="10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104">
                                            <p:txEl>
                                              <p:pRg st="2" end="2"/>
                                            </p:txEl>
                                          </p:spTgt>
                                        </p:tgtEl>
                                        <p:attrNameLst>
                                          <p:attrName>style.visibility</p:attrName>
                                        </p:attrNameLst>
                                      </p:cBhvr>
                                      <p:to>
                                        <p:strVal val="visible"/>
                                      </p:to>
                                    </p:set>
                                    <p:animEffect transition="in" filter="dissolve">
                                      <p:cBhvr>
                                        <p:cTn id="24" dur="500"/>
                                        <p:tgtEl>
                                          <p:spTgt spid="10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2" nodeType="clickEffect">
                                  <p:stCondLst>
                                    <p:cond delay="0"/>
                                  </p:stCondLst>
                                  <p:iterate>
                                    <p:tmAbs val="0"/>
                                  </p:iterate>
                                  <p:childTnLst>
                                    <p:set>
                                      <p:cBhvr>
                                        <p:cTn id="28" fill="hold"/>
                                        <p:tgtEl>
                                          <p:spTgt spid="104">
                                            <p:txEl>
                                              <p:pRg st="3" end="3"/>
                                            </p:txEl>
                                          </p:spTgt>
                                        </p:tgtEl>
                                        <p:attrNameLst>
                                          <p:attrName>style.visibility</p:attrName>
                                        </p:attrNameLst>
                                      </p:cBhvr>
                                      <p:to>
                                        <p:strVal val="visible"/>
                                      </p:to>
                                    </p:set>
                                    <p:animEffect transition="in" filter="dissolve">
                                      <p:cBhvr>
                                        <p:cTn id="29" dur="500"/>
                                        <p:tgtEl>
                                          <p:spTgt spid="1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1" animBg="1" advAuto="0"/>
      <p:bldP spid="104" grpId="2"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 Box 4"/>
          <p:cNvSpPr txBox="1"/>
          <p:nvPr/>
        </p:nvSpPr>
        <p:spPr>
          <a:xfrm>
            <a:off x="914400" y="601714"/>
            <a:ext cx="7315200" cy="12003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Plan Your Classroom Schedule for Procedure Lessons</a:t>
            </a:r>
          </a:p>
        </p:txBody>
      </p:sp>
      <p:sp>
        <p:nvSpPr>
          <p:cNvPr id="108" name="Text Box 5"/>
          <p:cNvSpPr txBox="1"/>
          <p:nvPr/>
        </p:nvSpPr>
        <p:spPr>
          <a:xfrm>
            <a:off x="1257300" y="2102880"/>
            <a:ext cx="6629400" cy="390414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Worship. A Time for All Things. Eccl. 3:</a:t>
            </a:r>
            <a:r>
              <a:rPr sz="1800" dirty="0" smtClean="0">
                <a:solidFill>
                  <a:srgbClr val="585A5A"/>
                </a:solidFill>
                <a:latin typeface="Oxygen"/>
                <a:cs typeface="Oxygen"/>
              </a:rPr>
              <a:t>1</a:t>
            </a:r>
            <a:r>
              <a:rPr lang="en-US" sz="1800" dirty="0" smtClean="0">
                <a:solidFill>
                  <a:srgbClr val="585A5A"/>
                </a:solidFill>
                <a:latin typeface="Oxygen"/>
                <a:cs typeface="Oxygen"/>
              </a:rPr>
              <a:t>–</a:t>
            </a:r>
            <a:r>
              <a:rPr sz="1800" dirty="0" smtClean="0">
                <a:solidFill>
                  <a:srgbClr val="585A5A"/>
                </a:solidFill>
                <a:latin typeface="Oxygen"/>
                <a:cs typeface="Oxygen"/>
              </a:rPr>
              <a:t>8</a:t>
            </a:r>
            <a:endParaRPr sz="1800" dirty="0">
              <a:solidFill>
                <a:srgbClr val="585A5A"/>
              </a:solidFill>
              <a:latin typeface="Oxygen"/>
              <a:cs typeface="Oxygen"/>
            </a:endParaRP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Then explain to the students your goals, expectations and philosophy</a:t>
            </a:r>
            <a:r>
              <a:rPr sz="1800" dirty="0" smtClean="0">
                <a:solidFill>
                  <a:srgbClr val="585A5A"/>
                </a:solidFill>
                <a:latin typeface="Oxygen"/>
                <a:cs typeface="Oxygen"/>
              </a:rPr>
              <a:t>…</a:t>
            </a:r>
            <a:r>
              <a:rPr lang="en-US" sz="1800" dirty="0" smtClean="0">
                <a:solidFill>
                  <a:srgbClr val="585A5A"/>
                </a:solidFill>
                <a:latin typeface="Oxygen"/>
                <a:cs typeface="Oxygen"/>
              </a:rPr>
              <a:t> </a:t>
            </a:r>
            <a:r>
              <a:rPr sz="1800" dirty="0" smtClean="0">
                <a:solidFill>
                  <a:srgbClr val="585A5A"/>
                </a:solidFill>
                <a:latin typeface="Oxygen"/>
                <a:cs typeface="Oxygen"/>
              </a:rPr>
              <a:t>Teamwork</a:t>
            </a:r>
            <a:r>
              <a:rPr sz="1800" dirty="0">
                <a:solidFill>
                  <a:srgbClr val="585A5A"/>
                </a:solidFill>
                <a:latin typeface="Oxygen"/>
                <a:cs typeface="Oxygen"/>
              </a:rPr>
              <a:t>/rules/work/rest/fun/why?</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Ages, learning </a:t>
            </a:r>
            <a:r>
              <a:rPr sz="1800" dirty="0" smtClean="0">
                <a:solidFill>
                  <a:srgbClr val="585A5A"/>
                </a:solidFill>
                <a:latin typeface="Oxygen"/>
                <a:cs typeface="Oxygen"/>
              </a:rPr>
              <a:t>styles</a:t>
            </a:r>
            <a:r>
              <a:rPr sz="1800" dirty="0">
                <a:solidFill>
                  <a:srgbClr val="585A5A"/>
                </a:solidFill>
                <a:latin typeface="Oxygen"/>
                <a:cs typeface="Oxygen"/>
              </a:rPr>
              <a:t>, interests, </a:t>
            </a:r>
            <a:br>
              <a:rPr sz="1800" dirty="0">
                <a:solidFill>
                  <a:srgbClr val="585A5A"/>
                </a:solidFill>
                <a:latin typeface="Oxygen"/>
                <a:cs typeface="Oxygen"/>
              </a:rPr>
            </a:br>
            <a:r>
              <a:rPr sz="1800" dirty="0">
                <a:solidFill>
                  <a:srgbClr val="585A5A"/>
                </a:solidFill>
                <a:latin typeface="Oxygen"/>
                <a:cs typeface="Oxygen"/>
              </a:rPr>
              <a:t>grades, brain, etc.</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Have them ask questions.</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Explain schedule for the next </a:t>
            </a:r>
            <a:r>
              <a:rPr lang="en-US" sz="1800" dirty="0">
                <a:solidFill>
                  <a:srgbClr val="585A5A"/>
                </a:solidFill>
                <a:latin typeface="Oxygen"/>
                <a:cs typeface="Oxygen"/>
              </a:rPr>
              <a:t>2</a:t>
            </a:r>
            <a:r>
              <a:rPr lang="en-US" sz="1800" dirty="0" smtClean="0">
                <a:solidFill>
                  <a:srgbClr val="585A5A"/>
                </a:solidFill>
                <a:latin typeface="Oxygen"/>
                <a:cs typeface="Oxygen"/>
              </a:rPr>
              <a:t>–</a:t>
            </a:r>
            <a:r>
              <a:rPr sz="1800" dirty="0" smtClean="0">
                <a:solidFill>
                  <a:srgbClr val="585A5A"/>
                </a:solidFill>
                <a:latin typeface="Oxygen"/>
                <a:cs typeface="Oxygen"/>
              </a:rPr>
              <a:t>3 </a:t>
            </a:r>
            <a:r>
              <a:rPr sz="1800" dirty="0" smtClean="0">
                <a:solidFill>
                  <a:srgbClr val="585A5A"/>
                </a:solidFill>
                <a:latin typeface="Oxygen"/>
                <a:cs typeface="Oxygen"/>
              </a:rPr>
              <a:t>days</a:t>
            </a:r>
            <a:r>
              <a:rPr sz="1800" dirty="0">
                <a:solidFill>
                  <a:srgbClr val="585A5A"/>
                </a:solidFill>
                <a:latin typeface="Oxygen"/>
                <a:cs typeface="Oxygen"/>
              </a:rPr>
              <a:t>/a </a:t>
            </a:r>
            <a:r>
              <a:rPr sz="1800" dirty="0" smtClean="0">
                <a:solidFill>
                  <a:srgbClr val="585A5A"/>
                </a:solidFill>
                <a:latin typeface="Oxygen"/>
                <a:cs typeface="Oxygen"/>
              </a:rPr>
              <a:t>week</a:t>
            </a:r>
            <a:r>
              <a:rPr lang="en-US" sz="1800" dirty="0" smtClean="0">
                <a:solidFill>
                  <a:srgbClr val="585A5A"/>
                </a:solidFill>
                <a:latin typeface="Oxygen"/>
                <a:cs typeface="Oxygen"/>
              </a:rPr>
              <a:t> </a:t>
            </a:r>
            <a:r>
              <a:rPr lang="en-US" sz="1800" dirty="0" smtClean="0">
                <a:solidFill>
                  <a:srgbClr val="585A5A"/>
                </a:solidFill>
                <a:latin typeface="Oxygen"/>
                <a:cs typeface="Oxygen"/>
              </a:rPr>
              <a:t/>
            </a:r>
            <a:br>
              <a:rPr lang="en-US" sz="1800" dirty="0" smtClean="0">
                <a:solidFill>
                  <a:srgbClr val="585A5A"/>
                </a:solidFill>
                <a:latin typeface="Oxygen"/>
                <a:cs typeface="Oxygen"/>
              </a:rPr>
            </a:br>
            <a:r>
              <a:rPr sz="1800" dirty="0" smtClean="0">
                <a:solidFill>
                  <a:srgbClr val="585A5A"/>
                </a:solidFill>
                <a:latin typeface="Oxygen"/>
                <a:cs typeface="Oxygen"/>
              </a:rPr>
              <a:t>or </a:t>
            </a:r>
            <a:r>
              <a:rPr sz="1800" dirty="0">
                <a:solidFill>
                  <a:srgbClr val="585A5A"/>
                </a:solidFill>
                <a:latin typeface="Oxygen"/>
                <a:cs typeface="Oxygen"/>
              </a:rPr>
              <a:t>2? </a:t>
            </a:r>
            <a:r>
              <a:rPr sz="1800" dirty="0" smtClean="0">
                <a:solidFill>
                  <a:srgbClr val="585A5A"/>
                </a:solidFill>
                <a:latin typeface="Oxygen"/>
                <a:cs typeface="Oxygen"/>
              </a:rPr>
              <a:t>It </a:t>
            </a:r>
            <a:r>
              <a:rPr sz="1800" dirty="0">
                <a:solidFill>
                  <a:srgbClr val="585A5A"/>
                </a:solidFill>
                <a:latin typeface="Oxygen"/>
                <a:cs typeface="Oxygen"/>
              </a:rPr>
              <a:t>all depends how we work.</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Questions?</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Start with Procedure #1</a:t>
            </a:r>
          </a:p>
        </p:txBody>
      </p:sp>
      <p:pic>
        <p:nvPicPr>
          <p:cNvPr id="4" name="Picture 3" descr="Picture 3"/>
          <p:cNvPicPr>
            <a:picLocks noChangeAspect="1"/>
          </p:cNvPicPr>
          <p:nvPr/>
        </p:nvPicPr>
        <p:blipFill>
          <a:blip r:embed="rId2">
            <a:extLst/>
          </a:blip>
          <a:srcRect r="44927"/>
          <a:stretch>
            <a:fillRect/>
          </a:stretch>
        </p:blipFill>
        <p:spPr>
          <a:xfrm>
            <a:off x="6254750" y="3240301"/>
            <a:ext cx="2895601" cy="35496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7"/>
                                        </p:tgtEl>
                                        <p:attrNameLst>
                                          <p:attrName>style.visibility</p:attrName>
                                        </p:attrNameLst>
                                      </p:cBhvr>
                                      <p:to>
                                        <p:strVal val="visible"/>
                                      </p:to>
                                    </p:set>
                                    <p:animEffect transition="in" filter="dissolve">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8">
                                            <p:bg/>
                                          </p:spTgt>
                                        </p:tgtEl>
                                        <p:attrNameLst>
                                          <p:attrName>style.visibility</p:attrName>
                                        </p:attrNameLst>
                                      </p:cBhvr>
                                      <p:to>
                                        <p:strVal val="visible"/>
                                      </p:to>
                                    </p:set>
                                    <p:animEffect transition="in" filter="dissolve">
                                      <p:cBhvr>
                                        <p:cTn id="12" dur="500"/>
                                        <p:tgtEl>
                                          <p:spTgt spid="108">
                                            <p:bg/>
                                          </p:spTgt>
                                        </p:tgtEl>
                                      </p:cBhvr>
                                    </p:animEffect>
                                  </p:childTnLst>
                                </p:cTn>
                              </p:par>
                              <p:par>
                                <p:cTn id="13" presetID="9" presetClass="entr" presetSubtype="0" fill="hold" grpId="2" nodeType="withEffect">
                                  <p:stCondLst>
                                    <p:cond delay="0"/>
                                  </p:stCondLst>
                                  <p:iterate>
                                    <p:tmAbs val="0"/>
                                  </p:iterate>
                                  <p:childTnLst>
                                    <p:set>
                                      <p:cBhvr>
                                        <p:cTn id="14" fill="hold"/>
                                        <p:tgtEl>
                                          <p:spTgt spid="108">
                                            <p:txEl>
                                              <p:pRg st="0" end="0"/>
                                            </p:txEl>
                                          </p:spTgt>
                                        </p:tgtEl>
                                        <p:attrNameLst>
                                          <p:attrName>style.visibility</p:attrName>
                                        </p:attrNameLst>
                                      </p:cBhvr>
                                      <p:to>
                                        <p:strVal val="visible"/>
                                      </p:to>
                                    </p:set>
                                    <p:animEffect transition="in" filter="dissolve">
                                      <p:cBhvr>
                                        <p:cTn id="15" dur="500"/>
                                        <p:tgtEl>
                                          <p:spTgt spid="108">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108">
                                            <p:txEl>
                                              <p:pRg st="1" end="1"/>
                                            </p:txEl>
                                          </p:spTgt>
                                        </p:tgtEl>
                                        <p:attrNameLst>
                                          <p:attrName>style.visibility</p:attrName>
                                        </p:attrNameLst>
                                      </p:cBhvr>
                                      <p:to>
                                        <p:strVal val="visible"/>
                                      </p:to>
                                    </p:set>
                                    <p:animEffect transition="in" filter="dissolve">
                                      <p:cBhvr>
                                        <p:cTn id="19" dur="500"/>
                                        <p:tgtEl>
                                          <p:spTgt spid="10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108">
                                            <p:txEl>
                                              <p:pRg st="2" end="2"/>
                                            </p:txEl>
                                          </p:spTgt>
                                        </p:tgtEl>
                                        <p:attrNameLst>
                                          <p:attrName>style.visibility</p:attrName>
                                        </p:attrNameLst>
                                      </p:cBhvr>
                                      <p:to>
                                        <p:strVal val="visible"/>
                                      </p:to>
                                    </p:set>
                                    <p:animEffect transition="in" filter="dissolve">
                                      <p:cBhvr>
                                        <p:cTn id="24" dur="500"/>
                                        <p:tgtEl>
                                          <p:spTgt spid="10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2" nodeType="clickEffect">
                                  <p:stCondLst>
                                    <p:cond delay="0"/>
                                  </p:stCondLst>
                                  <p:iterate>
                                    <p:tmAbs val="0"/>
                                  </p:iterate>
                                  <p:childTnLst>
                                    <p:set>
                                      <p:cBhvr>
                                        <p:cTn id="28" fill="hold"/>
                                        <p:tgtEl>
                                          <p:spTgt spid="108">
                                            <p:txEl>
                                              <p:pRg st="3" end="3"/>
                                            </p:txEl>
                                          </p:spTgt>
                                        </p:tgtEl>
                                        <p:attrNameLst>
                                          <p:attrName>style.visibility</p:attrName>
                                        </p:attrNameLst>
                                      </p:cBhvr>
                                      <p:to>
                                        <p:strVal val="visible"/>
                                      </p:to>
                                    </p:set>
                                    <p:animEffect transition="in" filter="dissolve">
                                      <p:cBhvr>
                                        <p:cTn id="29" dur="500"/>
                                        <p:tgtEl>
                                          <p:spTgt spid="10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2" nodeType="clickEffect">
                                  <p:stCondLst>
                                    <p:cond delay="0"/>
                                  </p:stCondLst>
                                  <p:iterate>
                                    <p:tmAbs val="0"/>
                                  </p:iterate>
                                  <p:childTnLst>
                                    <p:set>
                                      <p:cBhvr>
                                        <p:cTn id="33" fill="hold"/>
                                        <p:tgtEl>
                                          <p:spTgt spid="108">
                                            <p:txEl>
                                              <p:pRg st="4" end="4"/>
                                            </p:txEl>
                                          </p:spTgt>
                                        </p:tgtEl>
                                        <p:attrNameLst>
                                          <p:attrName>style.visibility</p:attrName>
                                        </p:attrNameLst>
                                      </p:cBhvr>
                                      <p:to>
                                        <p:strVal val="visible"/>
                                      </p:to>
                                    </p:set>
                                    <p:animEffect transition="in" filter="dissolve">
                                      <p:cBhvr>
                                        <p:cTn id="34" dur="500"/>
                                        <p:tgtEl>
                                          <p:spTgt spid="10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2" nodeType="clickEffect">
                                  <p:stCondLst>
                                    <p:cond delay="0"/>
                                  </p:stCondLst>
                                  <p:iterate>
                                    <p:tmAbs val="0"/>
                                  </p:iterate>
                                  <p:childTnLst>
                                    <p:set>
                                      <p:cBhvr>
                                        <p:cTn id="38" fill="hold"/>
                                        <p:tgtEl>
                                          <p:spTgt spid="108">
                                            <p:txEl>
                                              <p:pRg st="5" end="5"/>
                                            </p:txEl>
                                          </p:spTgt>
                                        </p:tgtEl>
                                        <p:attrNameLst>
                                          <p:attrName>style.visibility</p:attrName>
                                        </p:attrNameLst>
                                      </p:cBhvr>
                                      <p:to>
                                        <p:strVal val="visible"/>
                                      </p:to>
                                    </p:set>
                                    <p:animEffect transition="in" filter="dissolve">
                                      <p:cBhvr>
                                        <p:cTn id="39" dur="500"/>
                                        <p:tgtEl>
                                          <p:spTgt spid="108">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fill="hold" grpId="2" nodeType="clickEffect">
                                  <p:stCondLst>
                                    <p:cond delay="0"/>
                                  </p:stCondLst>
                                  <p:iterate>
                                    <p:tmAbs val="0"/>
                                  </p:iterate>
                                  <p:childTnLst>
                                    <p:set>
                                      <p:cBhvr>
                                        <p:cTn id="43" fill="hold"/>
                                        <p:tgtEl>
                                          <p:spTgt spid="108">
                                            <p:txEl>
                                              <p:pRg st="6" end="6"/>
                                            </p:txEl>
                                          </p:spTgt>
                                        </p:tgtEl>
                                        <p:attrNameLst>
                                          <p:attrName>style.visibility</p:attrName>
                                        </p:attrNameLst>
                                      </p:cBhvr>
                                      <p:to>
                                        <p:strVal val="visible"/>
                                      </p:to>
                                    </p:set>
                                    <p:animEffect transition="in" filter="dissolve">
                                      <p:cBhvr>
                                        <p:cTn id="44" dur="500"/>
                                        <p:tgtEl>
                                          <p:spTgt spid="1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1" animBg="1" advAuto="0"/>
      <p:bldP spid="108" grpId="2"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 Box 1028"/>
          <p:cNvSpPr txBox="1"/>
          <p:nvPr/>
        </p:nvSpPr>
        <p:spPr>
          <a:xfrm>
            <a:off x="914400" y="1968589"/>
            <a:ext cx="7315200" cy="181587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a:latin typeface="Georgia"/>
                <a:ea typeface="Georgia"/>
                <a:cs typeface="Georgia"/>
                <a:sym typeface="Georgia"/>
              </a:defRPr>
            </a:pPr>
            <a:endParaRPr dirty="0">
              <a:latin typeface="Alda OT CEV Light Regular"/>
              <a:cs typeface="Alda OT CEV Light Regular"/>
            </a:endParaRPr>
          </a:p>
          <a:p>
            <a:pPr algn="ctr">
              <a:defRPr sz="7200">
                <a:latin typeface="Georgia"/>
                <a:ea typeface="Georgia"/>
                <a:cs typeface="Georgia"/>
                <a:sym typeface="Georgia"/>
              </a:defRPr>
            </a:pPr>
            <a:r>
              <a:rPr lang="en-US" sz="5400" dirty="0" smtClean="0">
                <a:latin typeface="Alda OT CEV Light Regular"/>
                <a:cs typeface="Alda OT CEV Light Regular"/>
              </a:rPr>
              <a:t>Manage Consequences</a:t>
            </a:r>
          </a:p>
          <a:p>
            <a:pPr algn="ctr">
              <a:spcBef>
                <a:spcPts val="1200"/>
              </a:spcBef>
              <a:defRPr>
                <a:latin typeface="Georgia"/>
                <a:ea typeface="Georgia"/>
                <a:cs typeface="Georgia"/>
                <a:sym typeface="Georgia"/>
              </a:defRPr>
            </a:pPr>
            <a:r>
              <a:rPr dirty="0" smtClean="0">
                <a:latin typeface="Alda OT CEV Light Regular"/>
                <a:cs typeface="Alda OT CEV Light Regular"/>
              </a:rPr>
              <a:t>Before </a:t>
            </a:r>
            <a:r>
              <a:rPr dirty="0">
                <a:latin typeface="Alda OT CEV Light Regular"/>
                <a:cs typeface="Alda OT CEV Light Regular"/>
              </a:rPr>
              <a:t>They Happen</a:t>
            </a:r>
          </a:p>
        </p:txBody>
      </p:sp>
      <p:cxnSp>
        <p:nvCxnSpPr>
          <p:cNvPr id="3" name="Straight Connector 2"/>
          <p:cNvCxnSpPr/>
          <p:nvPr/>
        </p:nvCxnSpPr>
        <p:spPr>
          <a:xfrm flipH="1">
            <a:off x="1257300" y="4221195"/>
            <a:ext cx="6629400" cy="0"/>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0"/>
                                        </p:tgtEl>
                                        <p:attrNameLst>
                                          <p:attrName>style.visibility</p:attrName>
                                        </p:attrNameLst>
                                      </p:cBhvr>
                                      <p:to>
                                        <p:strVal val="visible"/>
                                      </p:to>
                                    </p:set>
                                    <p:anim calcmode="lin" valueType="num">
                                      <p:cBhvr>
                                        <p:cTn id="7" dur="300" fill="hold"/>
                                        <p:tgtEl>
                                          <p:spTgt spid="110"/>
                                        </p:tgtEl>
                                        <p:attrNameLst>
                                          <p:attrName>ppt_w</p:attrName>
                                        </p:attrNameLst>
                                      </p:cBhvr>
                                      <p:tavLst>
                                        <p:tav tm="0">
                                          <p:val>
                                            <p:fltVal val="0"/>
                                          </p:val>
                                        </p:tav>
                                        <p:tav tm="100000">
                                          <p:val>
                                            <p:strVal val="#ppt_w"/>
                                          </p:val>
                                        </p:tav>
                                      </p:tavLst>
                                    </p:anim>
                                    <p:anim calcmode="lin" valueType="num">
                                      <p:cBhvr>
                                        <p:cTn id="8" dur="300" fill="hold"/>
                                        <p:tgtEl>
                                          <p:spTgt spid="1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 Box 5"/>
          <p:cNvSpPr txBox="1"/>
          <p:nvPr/>
        </p:nvSpPr>
        <p:spPr>
          <a:xfrm>
            <a:off x="1229840" y="2103149"/>
            <a:ext cx="6629400" cy="3693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i="1">
                <a:solidFill>
                  <a:srgbClr val="5F466A"/>
                </a:solidFill>
                <a:latin typeface="Georgia"/>
                <a:ea typeface="Georgia"/>
                <a:cs typeface="Georgia"/>
                <a:sym typeface="Georgia"/>
              </a:defRPr>
            </a:lvl1pPr>
          </a:lstStyle>
          <a:p>
            <a:r>
              <a:rPr sz="1800" dirty="0" smtClean="0">
                <a:solidFill>
                  <a:srgbClr val="D65058"/>
                </a:solidFill>
                <a:latin typeface="Alda OT CEV Bold Italic"/>
                <a:cs typeface="Alda OT CEV Bold Italic"/>
              </a:rPr>
              <a:t>D</a:t>
            </a:r>
            <a:r>
              <a:rPr lang="en-US" sz="1800" dirty="0">
                <a:solidFill>
                  <a:srgbClr val="D65058"/>
                </a:solidFill>
                <a:latin typeface="Alda OT CEV Bold Italic"/>
                <a:cs typeface="Alda OT CEV Bold Italic"/>
              </a:rPr>
              <a:t>e</a:t>
            </a:r>
            <a:r>
              <a:rPr lang="en-US" sz="1800" dirty="0" smtClean="0">
                <a:solidFill>
                  <a:srgbClr val="D65058"/>
                </a:solidFill>
                <a:latin typeface="Alda OT CEV Bold Italic"/>
                <a:cs typeface="Alda OT CEV Bold Italic"/>
              </a:rPr>
              <a:t>finition</a:t>
            </a:r>
            <a:r>
              <a:rPr sz="1800" i="0" dirty="0" smtClean="0">
                <a:solidFill>
                  <a:srgbClr val="D65058"/>
                </a:solidFill>
                <a:latin typeface="Alda OT CEV Regular Italic"/>
                <a:cs typeface="Alda OT CEV Regular Italic"/>
              </a:rPr>
              <a:t>: </a:t>
            </a:r>
            <a:r>
              <a:rPr sz="1800" dirty="0">
                <a:solidFill>
                  <a:srgbClr val="D65058"/>
                </a:solidFill>
                <a:latin typeface="Alda OT CEV Light Regular"/>
                <a:cs typeface="Alda OT CEV Light Regular"/>
              </a:rPr>
              <a:t>To give or assign to as due; recompense</a:t>
            </a:r>
          </a:p>
        </p:txBody>
      </p:sp>
      <p:sp>
        <p:nvSpPr>
          <p:cNvPr id="117" name="Text Box 4"/>
          <p:cNvSpPr txBox="1"/>
          <p:nvPr/>
        </p:nvSpPr>
        <p:spPr>
          <a:xfrm>
            <a:off x="914400" y="1150226"/>
            <a:ext cx="7315200"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latin typeface="Georgia"/>
                <a:ea typeface="Georgia"/>
                <a:cs typeface="Georgia"/>
                <a:sym typeface="Georgia"/>
              </a:defRPr>
            </a:lvl1pPr>
          </a:lstStyle>
          <a:p>
            <a:r>
              <a:rPr lang="en-US" dirty="0" smtClean="0">
                <a:latin typeface="Alda OT CEV Light Regular"/>
                <a:cs typeface="Alda OT CEV Light Regular"/>
              </a:rPr>
              <a:t>A Word About Rewards</a:t>
            </a:r>
            <a:endParaRPr lang="en-US" dirty="0">
              <a:latin typeface="Alda OT CEV Light Regular"/>
              <a:cs typeface="Alda OT CEV Light Regular"/>
            </a:endParaRPr>
          </a:p>
        </p:txBody>
      </p:sp>
      <p:sp>
        <p:nvSpPr>
          <p:cNvPr id="118" name="Text Box 5"/>
          <p:cNvSpPr txBox="1"/>
          <p:nvPr/>
        </p:nvSpPr>
        <p:spPr>
          <a:xfrm>
            <a:off x="1257300" y="2495261"/>
            <a:ext cx="6629400" cy="12582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Extrinsic</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Group</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Intrinsic </a:t>
            </a:r>
          </a:p>
        </p:txBody>
      </p:sp>
      <p:pic>
        <p:nvPicPr>
          <p:cNvPr id="6" name="Picture 7" descr="Picture 7"/>
          <p:cNvPicPr>
            <a:picLocks noChangeAspect="1"/>
          </p:cNvPicPr>
          <p:nvPr/>
        </p:nvPicPr>
        <p:blipFill>
          <a:blip r:embed="rId2">
            <a:extLst/>
          </a:blip>
          <a:stretch>
            <a:fillRect/>
          </a:stretch>
        </p:blipFill>
        <p:spPr>
          <a:xfrm>
            <a:off x="7372891" y="3900260"/>
            <a:ext cx="1524001" cy="2676526"/>
          </a:xfrm>
          <a:prstGeom prst="rect">
            <a:avLst/>
          </a:prstGeom>
          <a:ln w="12700">
            <a:miter lim="400000"/>
          </a:ln>
        </p:spPr>
      </p:pic>
      <p:sp>
        <p:nvSpPr>
          <p:cNvPr id="8" name="5-Point Star 8"/>
          <p:cNvSpPr/>
          <p:nvPr/>
        </p:nvSpPr>
        <p:spPr>
          <a:xfrm>
            <a:off x="7935409" y="5221455"/>
            <a:ext cx="398966" cy="350670"/>
          </a:xfrm>
          <a:prstGeom prst="star5">
            <a:avLst>
              <a:gd name="adj" fmla="val 19098"/>
              <a:gd name="hf" fmla="val 105146"/>
              <a:gd name="vf" fmla="val 110557"/>
            </a:avLst>
          </a:prstGeom>
          <a:solidFill>
            <a:srgbClr val="F9C64A"/>
          </a:solidFill>
          <a:ln w="25400">
            <a:solidFill>
              <a:srgbClr val="F8A543"/>
            </a:solidFill>
          </a:ln>
        </p:spPr>
        <p:txBody>
          <a:bodyPr lIns="45719" rIns="45719"/>
          <a:lstStyle/>
          <a:p>
            <a:r>
              <a:rPr lang="en-US" dirty="0" smtClean="0"/>
              <a:t>  </a:t>
            </a:r>
            <a:endParaRPr dirty="0"/>
          </a:p>
        </p:txBody>
      </p:sp>
      <p:pic>
        <p:nvPicPr>
          <p:cNvPr id="7" name="Picture 6" descr="Picture 6"/>
          <p:cNvPicPr>
            <a:picLocks noChangeAspect="1"/>
          </p:cNvPicPr>
          <p:nvPr/>
        </p:nvPicPr>
        <p:blipFill>
          <a:blip r:embed="rId3">
            <a:extLst/>
          </a:blip>
          <a:stretch>
            <a:fillRect/>
          </a:stretch>
        </p:blipFill>
        <p:spPr>
          <a:xfrm>
            <a:off x="5931693" y="5207466"/>
            <a:ext cx="2133601" cy="1524001"/>
          </a:xfrm>
          <a:prstGeom prst="rect">
            <a:avLst/>
          </a:prstGeom>
          <a:ln w="12700">
            <a:miter lim="400000"/>
          </a:ln>
        </p:spPr>
      </p:pic>
      <p:sp>
        <p:nvSpPr>
          <p:cNvPr id="9" name="Line"/>
          <p:cNvSpPr/>
          <p:nvPr/>
        </p:nvSpPr>
        <p:spPr>
          <a:xfrm>
            <a:off x="1257301" y="2513667"/>
            <a:ext cx="6629400" cy="2"/>
          </a:xfrm>
          <a:prstGeom prst="line">
            <a:avLst/>
          </a:prstGeom>
          <a:ln w="19050" cmpd="sng">
            <a:solidFill>
              <a:srgbClr val="D65058"/>
            </a:solidFill>
            <a:miter lim="400000"/>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16"/>
                                        </p:tgtEl>
                                        <p:attrNameLst>
                                          <p:attrName>style.visibility</p:attrName>
                                        </p:attrNameLst>
                                      </p:cBhvr>
                                      <p:to>
                                        <p:strVal val="visible"/>
                                      </p:to>
                                    </p:set>
                                    <p:animEffect transition="in" filter="dissolve">
                                      <p:cBhvr>
                                        <p:cTn id="7" dur="300"/>
                                        <p:tgtEl>
                                          <p:spTgt spid="116"/>
                                        </p:tgtEl>
                                      </p:cBhvr>
                                    </p:animEffect>
                                  </p:childTnLst>
                                </p:cTn>
                              </p:par>
                            </p:childTnLst>
                          </p:cTn>
                        </p:par>
                        <p:par>
                          <p:cTn id="8" fill="hold">
                            <p:stCondLst>
                              <p:cond delay="300"/>
                            </p:stCondLst>
                            <p:childTnLst>
                              <p:par>
                                <p:cTn id="9" presetID="9" presetClass="entr" fill="hold" grpId="2" nodeType="afterEffect">
                                  <p:stCondLst>
                                    <p:cond delay="0"/>
                                  </p:stCondLst>
                                  <p:iterate>
                                    <p:tmAbs val="0"/>
                                  </p:iterate>
                                  <p:childTnLst>
                                    <p:set>
                                      <p:cBhvr>
                                        <p:cTn id="10" fill="hold"/>
                                        <p:tgtEl>
                                          <p:spTgt spid="117"/>
                                        </p:tgtEl>
                                        <p:attrNameLst>
                                          <p:attrName>style.visibility</p:attrName>
                                        </p:attrNameLst>
                                      </p:cBhvr>
                                      <p:to>
                                        <p:strVal val="visible"/>
                                      </p:to>
                                    </p:set>
                                    <p:animEffect transition="in" filter="dissolve">
                                      <p:cBhvr>
                                        <p:cTn id="11" dur="500"/>
                                        <p:tgtEl>
                                          <p:spTgt spid="11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18">
                                            <p:bg/>
                                          </p:spTgt>
                                        </p:tgtEl>
                                        <p:attrNameLst>
                                          <p:attrName>style.visibility</p:attrName>
                                        </p:attrNameLst>
                                      </p:cBhvr>
                                      <p:to>
                                        <p:strVal val="visible"/>
                                      </p:to>
                                    </p:set>
                                    <p:animEffect transition="in" filter="dissolve">
                                      <p:cBhvr>
                                        <p:cTn id="16" dur="500"/>
                                        <p:tgtEl>
                                          <p:spTgt spid="118">
                                            <p:bg/>
                                          </p:spTgt>
                                        </p:tgtEl>
                                      </p:cBhvr>
                                    </p:animEffect>
                                  </p:childTnLst>
                                </p:cTn>
                              </p:par>
                              <p:par>
                                <p:cTn id="17" presetID="9" presetClass="entr" presetSubtype="0" fill="hold" grpId="3" nodeType="withEffect">
                                  <p:stCondLst>
                                    <p:cond delay="0"/>
                                  </p:stCondLst>
                                  <p:iterate>
                                    <p:tmAbs val="0"/>
                                  </p:iterate>
                                  <p:childTnLst>
                                    <p:set>
                                      <p:cBhvr>
                                        <p:cTn id="18" fill="hold"/>
                                        <p:tgtEl>
                                          <p:spTgt spid="118">
                                            <p:txEl>
                                              <p:pRg st="0" end="0"/>
                                            </p:txEl>
                                          </p:spTgt>
                                        </p:tgtEl>
                                        <p:attrNameLst>
                                          <p:attrName>style.visibility</p:attrName>
                                        </p:attrNameLst>
                                      </p:cBhvr>
                                      <p:to>
                                        <p:strVal val="visible"/>
                                      </p:to>
                                    </p:set>
                                    <p:animEffect transition="in" filter="dissolve">
                                      <p:cBhvr>
                                        <p:cTn id="19" dur="500"/>
                                        <p:tgtEl>
                                          <p:spTgt spid="118">
                                            <p:txEl>
                                              <p:pRg st="0" end="0"/>
                                            </p:txEl>
                                          </p:spTgt>
                                        </p:tgtEl>
                                      </p:cBhvr>
                                    </p:animEffect>
                                  </p:childTnLst>
                                </p:cTn>
                              </p:par>
                            </p:childTnLst>
                          </p:cTn>
                        </p:par>
                        <p:par>
                          <p:cTn id="20" fill="hold">
                            <p:stCondLst>
                              <p:cond delay="500"/>
                            </p:stCondLst>
                            <p:childTnLst>
                              <p:par>
                                <p:cTn id="21" presetID="9" presetClass="entr" fill="hold" grpId="3" nodeType="afterEffect">
                                  <p:stCondLst>
                                    <p:cond delay="0"/>
                                  </p:stCondLst>
                                  <p:iterate>
                                    <p:tmAbs val="0"/>
                                  </p:iterate>
                                  <p:childTnLst>
                                    <p:set>
                                      <p:cBhvr>
                                        <p:cTn id="22" fill="hold"/>
                                        <p:tgtEl>
                                          <p:spTgt spid="118">
                                            <p:txEl>
                                              <p:pRg st="1" end="1"/>
                                            </p:txEl>
                                          </p:spTgt>
                                        </p:tgtEl>
                                        <p:attrNameLst>
                                          <p:attrName>style.visibility</p:attrName>
                                        </p:attrNameLst>
                                      </p:cBhvr>
                                      <p:to>
                                        <p:strVal val="visible"/>
                                      </p:to>
                                    </p:set>
                                    <p:animEffect transition="in" filter="dissolve">
                                      <p:cBhvr>
                                        <p:cTn id="23" dur="500"/>
                                        <p:tgtEl>
                                          <p:spTgt spid="11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3" nodeType="clickEffect">
                                  <p:stCondLst>
                                    <p:cond delay="0"/>
                                  </p:stCondLst>
                                  <p:iterate>
                                    <p:tmAbs val="0"/>
                                  </p:iterate>
                                  <p:childTnLst>
                                    <p:set>
                                      <p:cBhvr>
                                        <p:cTn id="27" fill="hold"/>
                                        <p:tgtEl>
                                          <p:spTgt spid="118">
                                            <p:txEl>
                                              <p:pRg st="2" end="2"/>
                                            </p:txEl>
                                          </p:spTgt>
                                        </p:tgtEl>
                                        <p:attrNameLst>
                                          <p:attrName>style.visibility</p:attrName>
                                        </p:attrNameLst>
                                      </p:cBhvr>
                                      <p:to>
                                        <p:strVal val="visible"/>
                                      </p:to>
                                    </p:set>
                                    <p:animEffect transition="in" filter="dissolve">
                                      <p:cBhvr>
                                        <p:cTn id="28" dur="500"/>
                                        <p:tgtEl>
                                          <p:spTgt spid="1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1" animBg="1" advAuto="0"/>
      <p:bldP spid="117" grpId="2" animBg="1" advAuto="0"/>
      <p:bldP spid="118" grpId="3"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ext Box 5"/>
          <p:cNvSpPr txBox="1"/>
          <p:nvPr/>
        </p:nvSpPr>
        <p:spPr>
          <a:xfrm>
            <a:off x="1171816" y="2130936"/>
            <a:ext cx="6629400" cy="3693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i="1">
                <a:solidFill>
                  <a:srgbClr val="5F466A"/>
                </a:solidFill>
                <a:latin typeface="Georgia"/>
                <a:ea typeface="Georgia"/>
                <a:cs typeface="Georgia"/>
                <a:sym typeface="Georgia"/>
              </a:defRPr>
            </a:lvl1pPr>
          </a:lstStyle>
          <a:p>
            <a:r>
              <a:rPr sz="1800" i="0" dirty="0">
                <a:solidFill>
                  <a:srgbClr val="D65058"/>
                </a:solidFill>
                <a:latin typeface="Alda OT CEV Regular Italic"/>
                <a:cs typeface="Alda OT CEV Regular Italic"/>
              </a:rPr>
              <a:t>“A </a:t>
            </a:r>
            <a:r>
              <a:rPr lang="en-US" sz="1800" i="0" dirty="0" smtClean="0">
                <a:solidFill>
                  <a:srgbClr val="D65058"/>
                </a:solidFill>
                <a:latin typeface="Alda OT CEV Regular Italic"/>
                <a:cs typeface="Alda OT CEV Regular Italic"/>
              </a:rPr>
              <a:t>c</a:t>
            </a:r>
            <a:r>
              <a:rPr sz="1800" i="0" dirty="0" smtClean="0">
                <a:solidFill>
                  <a:srgbClr val="D65058"/>
                </a:solidFill>
                <a:latin typeface="Alda OT CEV Regular Italic"/>
                <a:cs typeface="Alda OT CEV Regular Italic"/>
              </a:rPr>
              <a:t>hange </a:t>
            </a:r>
            <a:r>
              <a:rPr sz="1800" i="0" dirty="0">
                <a:solidFill>
                  <a:srgbClr val="D65058"/>
                </a:solidFill>
                <a:latin typeface="Alda OT CEV Regular Italic"/>
                <a:cs typeface="Alda OT CEV Regular Italic"/>
              </a:rPr>
              <a:t>of </a:t>
            </a:r>
            <a:r>
              <a:rPr lang="en-US" sz="1800" i="0" dirty="0" smtClean="0">
                <a:solidFill>
                  <a:srgbClr val="D65058"/>
                </a:solidFill>
                <a:latin typeface="Alda OT CEV Regular Italic"/>
                <a:cs typeface="Alda OT CEV Regular Italic"/>
              </a:rPr>
              <a:t>m</a:t>
            </a:r>
            <a:r>
              <a:rPr sz="1800" i="0" dirty="0" smtClean="0">
                <a:solidFill>
                  <a:srgbClr val="D65058"/>
                </a:solidFill>
                <a:latin typeface="Alda OT CEV Regular Italic"/>
                <a:cs typeface="Alda OT CEV Regular Italic"/>
              </a:rPr>
              <a:t>ind </a:t>
            </a:r>
            <a:r>
              <a:rPr lang="en-US" sz="1800" i="0" dirty="0">
                <a:solidFill>
                  <a:srgbClr val="D65058"/>
                </a:solidFill>
                <a:latin typeface="Alda OT CEV Regular Italic"/>
                <a:cs typeface="Alda OT CEV Regular Italic"/>
              </a:rPr>
              <a:t>m</a:t>
            </a:r>
            <a:r>
              <a:rPr sz="1800" i="0" dirty="0" smtClean="0">
                <a:solidFill>
                  <a:srgbClr val="D65058"/>
                </a:solidFill>
                <a:latin typeface="Alda OT CEV Regular Italic"/>
                <a:cs typeface="Alda OT CEV Regular Italic"/>
              </a:rPr>
              <a:t>ay </a:t>
            </a:r>
            <a:r>
              <a:rPr lang="en-US" sz="1800" i="0" dirty="0" smtClean="0">
                <a:solidFill>
                  <a:srgbClr val="D65058"/>
                </a:solidFill>
                <a:latin typeface="Alda OT CEV Regular Italic"/>
                <a:cs typeface="Alda OT CEV Regular Italic"/>
              </a:rPr>
              <a:t>o</a:t>
            </a:r>
            <a:r>
              <a:rPr sz="1800" i="0" dirty="0" smtClean="0">
                <a:solidFill>
                  <a:srgbClr val="D65058"/>
                </a:solidFill>
                <a:latin typeface="Alda OT CEV Regular Italic"/>
                <a:cs typeface="Alda OT CEV Regular Italic"/>
              </a:rPr>
              <a:t>ccur</a:t>
            </a:r>
            <a:r>
              <a:rPr lang="en-US" sz="1800" i="0" dirty="0" smtClean="0">
                <a:solidFill>
                  <a:srgbClr val="D65058"/>
                </a:solidFill>
                <a:latin typeface="Alda OT CEV Regular Italic"/>
                <a:cs typeface="Alda OT CEV Regular Italic"/>
              </a:rPr>
              <a:t>.</a:t>
            </a:r>
            <a:r>
              <a:rPr sz="1800" i="0" dirty="0" smtClean="0">
                <a:solidFill>
                  <a:srgbClr val="D65058"/>
                </a:solidFill>
                <a:latin typeface="Alda OT CEV Regular Italic"/>
                <a:cs typeface="Alda OT CEV Regular Italic"/>
              </a:rPr>
              <a:t>”</a:t>
            </a:r>
            <a:endParaRPr sz="1800" i="0" dirty="0">
              <a:solidFill>
                <a:srgbClr val="D65058"/>
              </a:solidFill>
              <a:latin typeface="Alda OT CEV Regular Italic"/>
              <a:cs typeface="Alda OT CEV Regular Italic"/>
            </a:endParaRPr>
          </a:p>
        </p:txBody>
      </p:sp>
      <p:sp>
        <p:nvSpPr>
          <p:cNvPr id="123" name="Text Box 4"/>
          <p:cNvSpPr txBox="1"/>
          <p:nvPr/>
        </p:nvSpPr>
        <p:spPr>
          <a:xfrm>
            <a:off x="914400" y="606646"/>
            <a:ext cx="7315200" cy="12003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After Agreeing to Rules and Training to Procedures</a:t>
            </a:r>
          </a:p>
        </p:txBody>
      </p:sp>
      <p:sp>
        <p:nvSpPr>
          <p:cNvPr id="124" name="Text Box 5"/>
          <p:cNvSpPr txBox="1"/>
          <p:nvPr/>
        </p:nvSpPr>
        <p:spPr>
          <a:xfrm>
            <a:off x="1257300" y="2466286"/>
            <a:ext cx="6629400" cy="186768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Student made a mistake! </a:t>
            </a:r>
            <a:br>
              <a:rPr sz="1800" dirty="0">
                <a:solidFill>
                  <a:srgbClr val="585A5A"/>
                </a:solidFill>
                <a:latin typeface="Oxygen"/>
                <a:cs typeface="Oxygen"/>
              </a:rPr>
            </a:br>
            <a:r>
              <a:rPr sz="1800" dirty="0">
                <a:solidFill>
                  <a:srgbClr val="585A5A"/>
                </a:solidFill>
                <a:latin typeface="Oxygen"/>
                <a:cs typeface="Oxygen"/>
              </a:rPr>
              <a:t>Forgot temporarily!</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Student knows the rule, expectation, but chooses to go against it.</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Student has never been in your room before.</a:t>
            </a:r>
          </a:p>
        </p:txBody>
      </p:sp>
      <p:sp>
        <p:nvSpPr>
          <p:cNvPr id="7" name="Line"/>
          <p:cNvSpPr/>
          <p:nvPr/>
        </p:nvSpPr>
        <p:spPr>
          <a:xfrm>
            <a:off x="1257301" y="2513667"/>
            <a:ext cx="6629400" cy="2"/>
          </a:xfrm>
          <a:prstGeom prst="line">
            <a:avLst/>
          </a:prstGeom>
          <a:ln w="19050" cmpd="sng">
            <a:solidFill>
              <a:srgbClr val="D65058"/>
            </a:solidFill>
            <a:miter lim="400000"/>
          </a:ln>
        </p:spPr>
        <p:txBody>
          <a:bodyPr lIns="45718" tIns="45718" rIns="45718" bIns="45718"/>
          <a:lstStyle/>
          <a:p>
            <a:endParaRPr/>
          </a:p>
        </p:txBody>
      </p:sp>
      <p:pic>
        <p:nvPicPr>
          <p:cNvPr id="6" name="Picture 4" descr="Picture 4"/>
          <p:cNvPicPr>
            <a:picLocks noChangeAspect="1"/>
          </p:cNvPicPr>
          <p:nvPr/>
        </p:nvPicPr>
        <p:blipFill>
          <a:blip r:embed="rId2">
            <a:extLst/>
          </a:blip>
          <a:stretch>
            <a:fillRect/>
          </a:stretch>
        </p:blipFill>
        <p:spPr>
          <a:xfrm>
            <a:off x="6055218" y="1324656"/>
            <a:ext cx="1821513" cy="173613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2" nodeType="afterEffect">
                                  <p:stCondLst>
                                    <p:cond delay="0"/>
                                  </p:stCondLst>
                                  <p:iterate>
                                    <p:tmAbs val="0"/>
                                  </p:iterate>
                                  <p:childTnLst>
                                    <p:set>
                                      <p:cBhvr>
                                        <p:cTn id="6" fill="hold"/>
                                        <p:tgtEl>
                                          <p:spTgt spid="122"/>
                                        </p:tgtEl>
                                        <p:attrNameLst>
                                          <p:attrName>style.visibility</p:attrName>
                                        </p:attrNameLst>
                                      </p:cBhvr>
                                      <p:to>
                                        <p:strVal val="visible"/>
                                      </p:to>
                                    </p:set>
                                    <p:animEffect transition="in" filter="dissolve">
                                      <p:cBhvr>
                                        <p:cTn id="7" dur="300"/>
                                        <p:tgtEl>
                                          <p:spTgt spid="122"/>
                                        </p:tgtEl>
                                      </p:cBhvr>
                                    </p:animEffect>
                                  </p:childTnLst>
                                </p:cTn>
                              </p:par>
                            </p:childTnLst>
                          </p:cTn>
                        </p:par>
                        <p:par>
                          <p:cTn id="8" fill="hold">
                            <p:stCondLst>
                              <p:cond delay="300"/>
                            </p:stCondLst>
                            <p:childTnLst>
                              <p:par>
                                <p:cTn id="9" presetID="9" presetClass="entr" fill="hold" grpId="3" nodeType="afterEffect">
                                  <p:stCondLst>
                                    <p:cond delay="0"/>
                                  </p:stCondLst>
                                  <p:iterate>
                                    <p:tmAbs val="0"/>
                                  </p:iterate>
                                  <p:childTnLst>
                                    <p:set>
                                      <p:cBhvr>
                                        <p:cTn id="10" fill="hold"/>
                                        <p:tgtEl>
                                          <p:spTgt spid="123"/>
                                        </p:tgtEl>
                                        <p:attrNameLst>
                                          <p:attrName>style.visibility</p:attrName>
                                        </p:attrNameLst>
                                      </p:cBhvr>
                                      <p:to>
                                        <p:strVal val="visible"/>
                                      </p:to>
                                    </p:set>
                                    <p:animEffect transition="in" filter="dissolve">
                                      <p:cBhvr>
                                        <p:cTn id="11" dur="500"/>
                                        <p:tgtEl>
                                          <p:spTgt spid="12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4" nodeType="clickEffect">
                                  <p:stCondLst>
                                    <p:cond delay="0"/>
                                  </p:stCondLst>
                                  <p:iterate>
                                    <p:tmAbs val="0"/>
                                  </p:iterate>
                                  <p:childTnLst>
                                    <p:set>
                                      <p:cBhvr>
                                        <p:cTn id="15" fill="hold"/>
                                        <p:tgtEl>
                                          <p:spTgt spid="124">
                                            <p:bg/>
                                          </p:spTgt>
                                        </p:tgtEl>
                                        <p:attrNameLst>
                                          <p:attrName>style.visibility</p:attrName>
                                        </p:attrNameLst>
                                      </p:cBhvr>
                                      <p:to>
                                        <p:strVal val="visible"/>
                                      </p:to>
                                    </p:set>
                                    <p:animEffect transition="in" filter="dissolve">
                                      <p:cBhvr>
                                        <p:cTn id="16" dur="500"/>
                                        <p:tgtEl>
                                          <p:spTgt spid="124">
                                            <p:bg/>
                                          </p:spTgt>
                                        </p:tgtEl>
                                      </p:cBhvr>
                                    </p:animEffect>
                                  </p:childTnLst>
                                </p:cTn>
                              </p:par>
                              <p:par>
                                <p:cTn id="17" presetID="9" presetClass="entr" presetSubtype="0" fill="hold" grpId="4" nodeType="withEffect">
                                  <p:stCondLst>
                                    <p:cond delay="0"/>
                                  </p:stCondLst>
                                  <p:iterate>
                                    <p:tmAbs val="0"/>
                                  </p:iterate>
                                  <p:childTnLst>
                                    <p:set>
                                      <p:cBhvr>
                                        <p:cTn id="18" fill="hold"/>
                                        <p:tgtEl>
                                          <p:spTgt spid="124">
                                            <p:txEl>
                                              <p:pRg st="0" end="0"/>
                                            </p:txEl>
                                          </p:spTgt>
                                        </p:tgtEl>
                                        <p:attrNameLst>
                                          <p:attrName>style.visibility</p:attrName>
                                        </p:attrNameLst>
                                      </p:cBhvr>
                                      <p:to>
                                        <p:strVal val="visible"/>
                                      </p:to>
                                    </p:set>
                                    <p:animEffect transition="in" filter="dissolve">
                                      <p:cBhvr>
                                        <p:cTn id="19" dur="500"/>
                                        <p:tgtEl>
                                          <p:spTgt spid="124">
                                            <p:txEl>
                                              <p:pRg st="0" end="0"/>
                                            </p:txEl>
                                          </p:spTgt>
                                        </p:tgtEl>
                                      </p:cBhvr>
                                    </p:animEffect>
                                  </p:childTnLst>
                                </p:cTn>
                              </p:par>
                            </p:childTnLst>
                          </p:cTn>
                        </p:par>
                        <p:par>
                          <p:cTn id="20" fill="hold">
                            <p:stCondLst>
                              <p:cond delay="500"/>
                            </p:stCondLst>
                            <p:childTnLst>
                              <p:par>
                                <p:cTn id="21" presetID="9" presetClass="entr" fill="hold" grpId="4" nodeType="afterEffect">
                                  <p:stCondLst>
                                    <p:cond delay="0"/>
                                  </p:stCondLst>
                                  <p:iterate>
                                    <p:tmAbs val="0"/>
                                  </p:iterate>
                                  <p:childTnLst>
                                    <p:set>
                                      <p:cBhvr>
                                        <p:cTn id="22" fill="hold"/>
                                        <p:tgtEl>
                                          <p:spTgt spid="124">
                                            <p:txEl>
                                              <p:pRg st="1" end="1"/>
                                            </p:txEl>
                                          </p:spTgt>
                                        </p:tgtEl>
                                        <p:attrNameLst>
                                          <p:attrName>style.visibility</p:attrName>
                                        </p:attrNameLst>
                                      </p:cBhvr>
                                      <p:to>
                                        <p:strVal val="visible"/>
                                      </p:to>
                                    </p:set>
                                    <p:animEffect transition="in" filter="dissolve">
                                      <p:cBhvr>
                                        <p:cTn id="23" dur="500"/>
                                        <p:tgtEl>
                                          <p:spTgt spid="1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4" nodeType="clickEffect">
                                  <p:stCondLst>
                                    <p:cond delay="0"/>
                                  </p:stCondLst>
                                  <p:iterate>
                                    <p:tmAbs val="0"/>
                                  </p:iterate>
                                  <p:childTnLst>
                                    <p:set>
                                      <p:cBhvr>
                                        <p:cTn id="27" fill="hold"/>
                                        <p:tgtEl>
                                          <p:spTgt spid="124">
                                            <p:txEl>
                                              <p:pRg st="2" end="2"/>
                                            </p:txEl>
                                          </p:spTgt>
                                        </p:tgtEl>
                                        <p:attrNameLst>
                                          <p:attrName>style.visibility</p:attrName>
                                        </p:attrNameLst>
                                      </p:cBhvr>
                                      <p:to>
                                        <p:strVal val="visible"/>
                                      </p:to>
                                    </p:set>
                                    <p:animEffect transition="in" filter="dissolve">
                                      <p:cBhvr>
                                        <p:cTn id="28" dur="500"/>
                                        <p:tgtEl>
                                          <p:spTgt spid="124">
                                            <p:txEl>
                                              <p:pRg st="2" end="2"/>
                                            </p:txEl>
                                          </p:spTgt>
                                        </p:tgtEl>
                                      </p:cBhvr>
                                    </p:animEffect>
                                  </p:childTnLst>
                                </p:cTn>
                              </p:par>
                            </p:childTnLst>
                          </p:cTn>
                        </p:par>
                        <p:par>
                          <p:cTn id="29" fill="hold">
                            <p:stCondLst>
                              <p:cond delay="500"/>
                            </p:stCondLst>
                            <p:childTnLst>
                              <p:par>
                                <p:cTn id="30" presetID="23" presetClass="entr" presetSubtype="16" fill="hold" grpId="0" nodeType="afterEffect">
                                  <p:stCondLst>
                                    <p:cond delay="0"/>
                                  </p:stCondLst>
                                  <p:iterate>
                                    <p:tmAbs val="0"/>
                                  </p:iterate>
                                  <p:childTnLst>
                                    <p:set>
                                      <p:cBhvr>
                                        <p:cTn id="31" fill="hold"/>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2" animBg="1" advAuto="0"/>
      <p:bldP spid="123" grpId="3" animBg="1" advAuto="0"/>
      <p:bldP spid="124" grpId="4" build="p" bldLvl="5" animBg="1" advAuto="0"/>
      <p:bldP spid="6"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 Box 4"/>
          <p:cNvSpPr txBox="1"/>
          <p:nvPr/>
        </p:nvSpPr>
        <p:spPr>
          <a:xfrm>
            <a:off x="914400" y="595970"/>
            <a:ext cx="7315200" cy="12003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latin typeface="Georgia"/>
                <a:ea typeface="Georgia"/>
                <a:cs typeface="Georgia"/>
                <a:sym typeface="Georgia"/>
              </a:defRPr>
            </a:lvl1pPr>
          </a:lstStyle>
          <a:p>
            <a:r>
              <a:rPr lang="en-US" dirty="0" smtClean="0">
                <a:latin typeface="Alda OT CEV Light Regular"/>
                <a:cs typeface="Alda OT CEV Light Regular"/>
              </a:rPr>
              <a:t>Ask yourself these questions before dealing with consequences…</a:t>
            </a:r>
            <a:endParaRPr lang="en-US" dirty="0">
              <a:latin typeface="Alda OT CEV Light Regular"/>
              <a:cs typeface="Alda OT CEV Light Regular"/>
            </a:endParaRPr>
          </a:p>
        </p:txBody>
      </p:sp>
      <p:sp>
        <p:nvSpPr>
          <p:cNvPr id="130" name="Text Box 5"/>
          <p:cNvSpPr txBox="1"/>
          <p:nvPr/>
        </p:nvSpPr>
        <p:spPr>
          <a:xfrm>
            <a:off x="1257300" y="2105928"/>
            <a:ext cx="6629400" cy="27817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Is it a temporary situation? More in the “</a:t>
            </a:r>
            <a:r>
              <a:rPr sz="1800" dirty="0" smtClean="0">
                <a:solidFill>
                  <a:srgbClr val="585A5A"/>
                </a:solidFill>
                <a:latin typeface="Oxygen"/>
                <a:cs typeface="Oxygen"/>
              </a:rPr>
              <a:t>O</a:t>
            </a:r>
            <a:r>
              <a:rPr lang="en-US" sz="1800" dirty="0" smtClean="0">
                <a:solidFill>
                  <a:srgbClr val="585A5A"/>
                </a:solidFill>
                <a:latin typeface="Oxygen"/>
                <a:cs typeface="Oxygen"/>
              </a:rPr>
              <a:t>ops,</a:t>
            </a:r>
            <a:r>
              <a:rPr sz="1800" dirty="0" smtClean="0">
                <a:solidFill>
                  <a:srgbClr val="585A5A"/>
                </a:solidFill>
                <a:latin typeface="Oxygen"/>
                <a:cs typeface="Oxygen"/>
              </a:rPr>
              <a:t> </a:t>
            </a:r>
            <a:r>
              <a:rPr sz="1800" dirty="0">
                <a:solidFill>
                  <a:srgbClr val="585A5A"/>
                </a:solidFill>
                <a:latin typeface="Oxygen"/>
                <a:cs typeface="Oxygen"/>
              </a:rPr>
              <a:t>I </a:t>
            </a:r>
            <a:r>
              <a:rPr sz="1800" dirty="0" smtClean="0">
                <a:solidFill>
                  <a:srgbClr val="585A5A"/>
                </a:solidFill>
                <a:latin typeface="Oxygen"/>
                <a:cs typeface="Oxygen"/>
              </a:rPr>
              <a:t>forgot</a:t>
            </a:r>
            <a:r>
              <a:rPr lang="mr-IN" sz="1800" dirty="0" smtClean="0">
                <a:solidFill>
                  <a:srgbClr val="585A5A"/>
                </a:solidFill>
                <a:latin typeface="Oxygen"/>
                <a:cs typeface="Oxygen"/>
              </a:rPr>
              <a:t>…</a:t>
            </a:r>
            <a:r>
              <a:rPr lang="mr-IN" sz="1800" dirty="0">
                <a:solidFill>
                  <a:srgbClr val="585A5A"/>
                </a:solidFill>
                <a:latin typeface="Oxygen"/>
                <a:cs typeface="Oxygen"/>
              </a:rPr>
              <a:t>”</a:t>
            </a:r>
            <a:r>
              <a:rPr sz="1800" dirty="0" smtClean="0">
                <a:solidFill>
                  <a:srgbClr val="585A5A"/>
                </a:solidFill>
                <a:latin typeface="Oxygen"/>
                <a:cs typeface="Oxygen"/>
              </a:rPr>
              <a:t> </a:t>
            </a:r>
            <a:r>
              <a:rPr sz="1800" dirty="0">
                <a:solidFill>
                  <a:srgbClr val="585A5A"/>
                </a:solidFill>
                <a:latin typeface="Oxygen"/>
                <a:cs typeface="Oxygen"/>
              </a:rPr>
              <a:t>category/garden variety?</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Or is it in the category of the second, third repetition? The teacher must now apply the discipline plan/consequences!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Or is this totally unacceptable behavior that does not respond to any of the warnings or the discipline plan, but is consistently occurring? It must stop now rather than allow it to escalate.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29"/>
                                        </p:tgtEl>
                                        <p:attrNameLst>
                                          <p:attrName>style.visibility</p:attrName>
                                        </p:attrNameLst>
                                      </p:cBhvr>
                                      <p:to>
                                        <p:strVal val="visible"/>
                                      </p:to>
                                    </p:set>
                                    <p:animEffect transition="in" filter="dissolv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30">
                                            <p:bg/>
                                          </p:spTgt>
                                        </p:tgtEl>
                                        <p:attrNameLst>
                                          <p:attrName>style.visibility</p:attrName>
                                        </p:attrNameLst>
                                      </p:cBhvr>
                                      <p:to>
                                        <p:strVal val="visible"/>
                                      </p:to>
                                    </p:set>
                                    <p:animEffect transition="in" filter="dissolve">
                                      <p:cBhvr>
                                        <p:cTn id="12" dur="500"/>
                                        <p:tgtEl>
                                          <p:spTgt spid="130">
                                            <p:bg/>
                                          </p:spTgt>
                                        </p:tgtEl>
                                      </p:cBhvr>
                                    </p:animEffect>
                                  </p:childTnLst>
                                </p:cTn>
                              </p:par>
                              <p:par>
                                <p:cTn id="13" presetID="9" presetClass="entr" presetSubtype="0" fill="hold" grpId="2" nodeType="withEffect">
                                  <p:stCondLst>
                                    <p:cond delay="0"/>
                                  </p:stCondLst>
                                  <p:iterate>
                                    <p:tmAbs val="0"/>
                                  </p:iterate>
                                  <p:childTnLst>
                                    <p:set>
                                      <p:cBhvr>
                                        <p:cTn id="14" fill="hold"/>
                                        <p:tgtEl>
                                          <p:spTgt spid="130">
                                            <p:txEl>
                                              <p:pRg st="0" end="0"/>
                                            </p:txEl>
                                          </p:spTgt>
                                        </p:tgtEl>
                                        <p:attrNameLst>
                                          <p:attrName>style.visibility</p:attrName>
                                        </p:attrNameLst>
                                      </p:cBhvr>
                                      <p:to>
                                        <p:strVal val="visible"/>
                                      </p:to>
                                    </p:set>
                                    <p:animEffect transition="in" filter="dissolve">
                                      <p:cBhvr>
                                        <p:cTn id="15" dur="500"/>
                                        <p:tgtEl>
                                          <p:spTgt spid="130">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130">
                                            <p:txEl>
                                              <p:pRg st="1" end="1"/>
                                            </p:txEl>
                                          </p:spTgt>
                                        </p:tgtEl>
                                        <p:attrNameLst>
                                          <p:attrName>style.visibility</p:attrName>
                                        </p:attrNameLst>
                                      </p:cBhvr>
                                      <p:to>
                                        <p:strVal val="visible"/>
                                      </p:to>
                                    </p:set>
                                    <p:animEffect transition="in" filter="dissolve">
                                      <p:cBhvr>
                                        <p:cTn id="19" dur="500"/>
                                        <p:tgtEl>
                                          <p:spTgt spid="13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130">
                                            <p:txEl>
                                              <p:pRg st="2" end="2"/>
                                            </p:txEl>
                                          </p:spTgt>
                                        </p:tgtEl>
                                        <p:attrNameLst>
                                          <p:attrName>style.visibility</p:attrName>
                                        </p:attrNameLst>
                                      </p:cBhvr>
                                      <p:to>
                                        <p:strVal val="visible"/>
                                      </p:to>
                                    </p:set>
                                    <p:animEffect transition="in" filter="dissolve">
                                      <p:cBhvr>
                                        <p:cTn id="24" dur="500"/>
                                        <p:tgtEl>
                                          <p:spTgt spid="1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1" animBg="1" advAuto="0"/>
      <p:bldP spid="130" grpId="2"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 Box 4"/>
          <p:cNvSpPr txBox="1"/>
          <p:nvPr/>
        </p:nvSpPr>
        <p:spPr>
          <a:xfrm>
            <a:off x="830725" y="595969"/>
            <a:ext cx="7482550" cy="12003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latin typeface="Georgia"/>
                <a:ea typeface="Georgia"/>
                <a:cs typeface="Georgia"/>
                <a:sym typeface="Georgia"/>
              </a:defRPr>
            </a:lvl1pPr>
          </a:lstStyle>
          <a:p>
            <a:r>
              <a:rPr lang="en-US" dirty="0" smtClean="0">
                <a:latin typeface="Alda OT CEV Light Regular"/>
                <a:cs typeface="Alda OT CEV Light Regular"/>
              </a:rPr>
              <a:t>You judge this as a temporary situation… </a:t>
            </a:r>
            <a:endParaRPr lang="en-US" dirty="0">
              <a:latin typeface="Alda OT CEV Light Regular"/>
              <a:cs typeface="Alda OT CEV Light Regular"/>
            </a:endParaRPr>
          </a:p>
        </p:txBody>
      </p:sp>
      <p:sp>
        <p:nvSpPr>
          <p:cNvPr id="133" name="Text Box 5"/>
          <p:cNvSpPr txBox="1"/>
          <p:nvPr/>
        </p:nvSpPr>
        <p:spPr>
          <a:xfrm>
            <a:off x="1257300" y="2481977"/>
            <a:ext cx="6629400" cy="303826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Move close to the student.</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Make eye contact and </a:t>
            </a:r>
            <a:r>
              <a:rPr lang="en-US" sz="1800" i="1" dirty="0" smtClean="0">
                <a:solidFill>
                  <a:srgbClr val="585A5A"/>
                </a:solidFill>
                <a:latin typeface="Oxygen"/>
                <a:cs typeface="Oxygen"/>
              </a:rPr>
              <a:t>wait</a:t>
            </a:r>
            <a:r>
              <a:rPr lang="en-US" sz="1800" dirty="0" smtClean="0">
                <a:solidFill>
                  <a:srgbClr val="585A5A"/>
                </a:solidFill>
                <a:latin typeface="Oxygen"/>
                <a:cs typeface="Oxygen"/>
              </a:rPr>
              <a:t> </a:t>
            </a:r>
            <a:r>
              <a:rPr sz="1800" dirty="0" smtClean="0">
                <a:solidFill>
                  <a:srgbClr val="585A5A"/>
                </a:solidFill>
                <a:latin typeface="Oxygen"/>
                <a:cs typeface="Oxygen"/>
              </a:rPr>
              <a:t>to </a:t>
            </a:r>
            <a:r>
              <a:rPr sz="1800" dirty="0">
                <a:solidFill>
                  <a:srgbClr val="585A5A"/>
                </a:solidFill>
                <a:latin typeface="Oxygen"/>
                <a:cs typeface="Oxygen"/>
              </a:rPr>
              <a:t>see if a change occurs.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Give a non-verbal signal to stop behavior (choose signal carefully).</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Re-direct the student to appropriate behavior, citing briefly but clearly what activity is </a:t>
            </a:r>
            <a:r>
              <a:rPr lang="en-US" sz="1800" i="1" dirty="0" smtClean="0">
                <a:solidFill>
                  <a:srgbClr val="585A5A"/>
                </a:solidFill>
                <a:latin typeface="Oxygen"/>
                <a:cs typeface="Oxygen"/>
              </a:rPr>
              <a:t>expected</a:t>
            </a:r>
            <a:r>
              <a:rPr lang="en-US" sz="1800" dirty="0" smtClean="0">
                <a:solidFill>
                  <a:srgbClr val="585A5A"/>
                </a:solidFill>
                <a:latin typeface="Oxygen"/>
                <a:cs typeface="Oxygen"/>
              </a:rPr>
              <a:t> </a:t>
            </a:r>
            <a:r>
              <a:rPr sz="1800" dirty="0" smtClean="0">
                <a:solidFill>
                  <a:srgbClr val="585A5A"/>
                </a:solidFill>
                <a:latin typeface="Oxygen"/>
                <a:cs typeface="Oxygen"/>
              </a:rPr>
              <a:t>now</a:t>
            </a:r>
            <a:r>
              <a:rPr sz="1800" dirty="0">
                <a:solidFill>
                  <a:srgbClr val="585A5A"/>
                </a:solidFill>
                <a:latin typeface="Oxygen"/>
                <a:cs typeface="Oxygen"/>
              </a:rPr>
              <a:t>.</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Call the student/privately give a verbal instruction to stop the behavior.</a:t>
            </a:r>
          </a:p>
        </p:txBody>
      </p:sp>
      <p:sp>
        <p:nvSpPr>
          <p:cNvPr id="134" name="Text Box 5"/>
          <p:cNvSpPr txBox="1"/>
          <p:nvPr/>
        </p:nvSpPr>
        <p:spPr>
          <a:xfrm>
            <a:off x="1257300" y="2108402"/>
            <a:ext cx="6629400" cy="3693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i="1">
                <a:solidFill>
                  <a:srgbClr val="5F466A"/>
                </a:solidFill>
                <a:latin typeface="Georgia"/>
                <a:ea typeface="Georgia"/>
                <a:cs typeface="Georgia"/>
                <a:sym typeface="Georgia"/>
              </a:defRPr>
            </a:lvl1pPr>
          </a:lstStyle>
          <a:p>
            <a:r>
              <a:rPr sz="1800" i="0" dirty="0">
                <a:solidFill>
                  <a:srgbClr val="D65058"/>
                </a:solidFill>
                <a:latin typeface="Alda OT CEV Regular Italic"/>
                <a:cs typeface="Alda OT CEV Regular Italic"/>
              </a:rPr>
              <a:t>Here are some options:</a:t>
            </a:r>
          </a:p>
        </p:txBody>
      </p:sp>
      <p:sp>
        <p:nvSpPr>
          <p:cNvPr id="6" name="Line"/>
          <p:cNvSpPr/>
          <p:nvPr/>
        </p:nvSpPr>
        <p:spPr>
          <a:xfrm>
            <a:off x="1257301" y="2513667"/>
            <a:ext cx="6629400" cy="2"/>
          </a:xfrm>
          <a:prstGeom prst="line">
            <a:avLst/>
          </a:prstGeom>
          <a:ln w="19050" cmpd="sng">
            <a:solidFill>
              <a:srgbClr val="D65058"/>
            </a:solidFill>
            <a:miter lim="400000"/>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32"/>
                                        </p:tgtEl>
                                        <p:attrNameLst>
                                          <p:attrName>style.visibility</p:attrName>
                                        </p:attrNameLst>
                                      </p:cBhvr>
                                      <p:to>
                                        <p:strVal val="visible"/>
                                      </p:to>
                                    </p:set>
                                    <p:animEffect transition="in" filter="dissolve">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33">
                                            <p:bg/>
                                          </p:spTgt>
                                        </p:tgtEl>
                                        <p:attrNameLst>
                                          <p:attrName>style.visibility</p:attrName>
                                        </p:attrNameLst>
                                      </p:cBhvr>
                                      <p:to>
                                        <p:strVal val="visible"/>
                                      </p:to>
                                    </p:set>
                                    <p:animEffect transition="in" filter="dissolve">
                                      <p:cBhvr>
                                        <p:cTn id="12" dur="500"/>
                                        <p:tgtEl>
                                          <p:spTgt spid="133">
                                            <p:bg/>
                                          </p:spTgt>
                                        </p:tgtEl>
                                      </p:cBhvr>
                                    </p:animEffect>
                                  </p:childTnLst>
                                </p:cTn>
                              </p:par>
                              <p:par>
                                <p:cTn id="13" presetID="9" presetClass="entr" presetSubtype="0" fill="hold" grpId="2" nodeType="withEffect">
                                  <p:stCondLst>
                                    <p:cond delay="0"/>
                                  </p:stCondLst>
                                  <p:iterate>
                                    <p:tmAbs val="0"/>
                                  </p:iterate>
                                  <p:childTnLst>
                                    <p:set>
                                      <p:cBhvr>
                                        <p:cTn id="14" fill="hold"/>
                                        <p:tgtEl>
                                          <p:spTgt spid="133">
                                            <p:txEl>
                                              <p:pRg st="0" end="0"/>
                                            </p:txEl>
                                          </p:spTgt>
                                        </p:tgtEl>
                                        <p:attrNameLst>
                                          <p:attrName>style.visibility</p:attrName>
                                        </p:attrNameLst>
                                      </p:cBhvr>
                                      <p:to>
                                        <p:strVal val="visible"/>
                                      </p:to>
                                    </p:set>
                                    <p:animEffect transition="in" filter="dissolve">
                                      <p:cBhvr>
                                        <p:cTn id="15" dur="500"/>
                                        <p:tgtEl>
                                          <p:spTgt spid="133">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133">
                                            <p:txEl>
                                              <p:pRg st="1" end="1"/>
                                            </p:txEl>
                                          </p:spTgt>
                                        </p:tgtEl>
                                        <p:attrNameLst>
                                          <p:attrName>style.visibility</p:attrName>
                                        </p:attrNameLst>
                                      </p:cBhvr>
                                      <p:to>
                                        <p:strVal val="visible"/>
                                      </p:to>
                                    </p:set>
                                    <p:animEffect transition="in" filter="dissolve">
                                      <p:cBhvr>
                                        <p:cTn id="19" dur="500"/>
                                        <p:tgtEl>
                                          <p:spTgt spid="13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133">
                                            <p:txEl>
                                              <p:pRg st="2" end="2"/>
                                            </p:txEl>
                                          </p:spTgt>
                                        </p:tgtEl>
                                        <p:attrNameLst>
                                          <p:attrName>style.visibility</p:attrName>
                                        </p:attrNameLst>
                                      </p:cBhvr>
                                      <p:to>
                                        <p:strVal val="visible"/>
                                      </p:to>
                                    </p:set>
                                    <p:animEffect transition="in" filter="dissolve">
                                      <p:cBhvr>
                                        <p:cTn id="24" dur="500"/>
                                        <p:tgtEl>
                                          <p:spTgt spid="13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2" nodeType="clickEffect">
                                  <p:stCondLst>
                                    <p:cond delay="0"/>
                                  </p:stCondLst>
                                  <p:iterate>
                                    <p:tmAbs val="0"/>
                                  </p:iterate>
                                  <p:childTnLst>
                                    <p:set>
                                      <p:cBhvr>
                                        <p:cTn id="28" fill="hold"/>
                                        <p:tgtEl>
                                          <p:spTgt spid="133">
                                            <p:txEl>
                                              <p:pRg st="3" end="3"/>
                                            </p:txEl>
                                          </p:spTgt>
                                        </p:tgtEl>
                                        <p:attrNameLst>
                                          <p:attrName>style.visibility</p:attrName>
                                        </p:attrNameLst>
                                      </p:cBhvr>
                                      <p:to>
                                        <p:strVal val="visible"/>
                                      </p:to>
                                    </p:set>
                                    <p:animEffect transition="in" filter="dissolve">
                                      <p:cBhvr>
                                        <p:cTn id="29" dur="500"/>
                                        <p:tgtEl>
                                          <p:spTgt spid="13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2" nodeType="clickEffect">
                                  <p:stCondLst>
                                    <p:cond delay="0"/>
                                  </p:stCondLst>
                                  <p:iterate>
                                    <p:tmAbs val="0"/>
                                  </p:iterate>
                                  <p:childTnLst>
                                    <p:set>
                                      <p:cBhvr>
                                        <p:cTn id="33" fill="hold"/>
                                        <p:tgtEl>
                                          <p:spTgt spid="133">
                                            <p:txEl>
                                              <p:pRg st="4" end="4"/>
                                            </p:txEl>
                                          </p:spTgt>
                                        </p:tgtEl>
                                        <p:attrNameLst>
                                          <p:attrName>style.visibility</p:attrName>
                                        </p:attrNameLst>
                                      </p:cBhvr>
                                      <p:to>
                                        <p:strVal val="visible"/>
                                      </p:to>
                                    </p:set>
                                    <p:animEffect transition="in" filter="dissolve">
                                      <p:cBhvr>
                                        <p:cTn id="34" dur="500"/>
                                        <p:tgtEl>
                                          <p:spTgt spid="133">
                                            <p:txEl>
                                              <p:pRg st="4" end="4"/>
                                            </p:txEl>
                                          </p:spTgt>
                                        </p:tgtEl>
                                      </p:cBhvr>
                                    </p:animEffect>
                                  </p:childTnLst>
                                </p:cTn>
                              </p:par>
                            </p:childTnLst>
                          </p:cTn>
                        </p:par>
                        <p:par>
                          <p:cTn id="35" fill="hold">
                            <p:stCondLst>
                              <p:cond delay="500"/>
                            </p:stCondLst>
                            <p:childTnLst>
                              <p:par>
                                <p:cTn id="36" presetID="9" presetClass="entr" fill="hold" grpId="3" nodeType="afterEffect">
                                  <p:stCondLst>
                                    <p:cond delay="0"/>
                                  </p:stCondLst>
                                  <p:iterate>
                                    <p:tmAbs val="0"/>
                                  </p:iterate>
                                  <p:childTnLst>
                                    <p:set>
                                      <p:cBhvr>
                                        <p:cTn id="37" fill="hold"/>
                                        <p:tgtEl>
                                          <p:spTgt spid="134"/>
                                        </p:tgtEl>
                                        <p:attrNameLst>
                                          <p:attrName>style.visibility</p:attrName>
                                        </p:attrNameLst>
                                      </p:cBhvr>
                                      <p:to>
                                        <p:strVal val="visible"/>
                                      </p:to>
                                    </p:set>
                                    <p:animEffect transition="in" filter="dissolve">
                                      <p:cBhvr>
                                        <p:cTn id="38" dur="3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1" animBg="1" advAuto="0"/>
      <p:bldP spid="133" grpId="2" build="p" bldLvl="5" animBg="1" advAuto="0"/>
      <p:bldP spid="134" grpId="3"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 Box 5"/>
          <p:cNvSpPr txBox="1"/>
          <p:nvPr/>
        </p:nvSpPr>
        <p:spPr>
          <a:xfrm>
            <a:off x="1257300" y="2105986"/>
            <a:ext cx="6629400"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i="1">
                <a:solidFill>
                  <a:srgbClr val="5F466A"/>
                </a:solidFill>
                <a:latin typeface="Georgia"/>
                <a:ea typeface="Georgia"/>
                <a:cs typeface="Georgia"/>
                <a:sym typeface="Georgia"/>
              </a:defRPr>
            </a:lvl1pPr>
          </a:lstStyle>
          <a:p>
            <a:r>
              <a:rPr sz="1800" i="0" dirty="0">
                <a:solidFill>
                  <a:srgbClr val="D65058"/>
                </a:solidFill>
                <a:latin typeface="Alda OT CEV Regular Italic"/>
                <a:cs typeface="Alda OT CEV Regular Italic"/>
              </a:rPr>
              <a:t>What </a:t>
            </a:r>
            <a:r>
              <a:rPr lang="en-US" sz="1800" i="0" dirty="0" smtClean="0">
                <a:solidFill>
                  <a:srgbClr val="D65058"/>
                </a:solidFill>
                <a:latin typeface="Alda OT CEV Regular Italic"/>
                <a:cs typeface="Alda OT CEV Regular Italic"/>
              </a:rPr>
              <a:t>are </a:t>
            </a:r>
            <a:r>
              <a:rPr sz="1800" i="0" dirty="0" smtClean="0">
                <a:solidFill>
                  <a:srgbClr val="D65058"/>
                </a:solidFill>
                <a:latin typeface="Alda OT CEV Regular Italic"/>
                <a:cs typeface="Alda OT CEV Regular Italic"/>
              </a:rPr>
              <a:t>the </a:t>
            </a:r>
            <a:r>
              <a:rPr lang="en-US" sz="1800" i="0" dirty="0">
                <a:solidFill>
                  <a:srgbClr val="D65058"/>
                </a:solidFill>
                <a:latin typeface="Alda OT CEV Regular Italic"/>
                <a:cs typeface="Alda OT CEV Regular Italic"/>
              </a:rPr>
              <a:t>c</a:t>
            </a:r>
            <a:r>
              <a:rPr sz="1800" i="0" dirty="0" smtClean="0">
                <a:solidFill>
                  <a:srgbClr val="D65058"/>
                </a:solidFill>
                <a:latin typeface="Alda OT CEV Regular Italic"/>
                <a:cs typeface="Alda OT CEV Regular Italic"/>
              </a:rPr>
              <a:t>onsequences</a:t>
            </a:r>
            <a:r>
              <a:rPr sz="1800" i="0" dirty="0">
                <a:solidFill>
                  <a:srgbClr val="D65058"/>
                </a:solidFill>
                <a:latin typeface="Alda OT CEV Regular Italic"/>
                <a:cs typeface="Alda OT CEV Regular Italic"/>
              </a:rPr>
              <a:t>? How do you </a:t>
            </a:r>
            <a:r>
              <a:rPr lang="en-US" sz="1800" i="0" dirty="0" smtClean="0">
                <a:solidFill>
                  <a:srgbClr val="D65058"/>
                </a:solidFill>
                <a:latin typeface="Alda OT CEV Regular Italic"/>
                <a:cs typeface="Alda OT CEV Regular Italic"/>
              </a:rPr>
              <a:t>support </a:t>
            </a:r>
            <a:r>
              <a:rPr lang="en-US" sz="1800" i="0" dirty="0">
                <a:solidFill>
                  <a:srgbClr val="D65058"/>
                </a:solidFill>
                <a:latin typeface="Alda OT CEV Regular Italic"/>
                <a:cs typeface="Alda OT CEV Regular Italic"/>
              </a:rPr>
              <a:t>s</a:t>
            </a:r>
            <a:r>
              <a:rPr sz="1800" i="0" dirty="0" smtClean="0">
                <a:solidFill>
                  <a:srgbClr val="D65058"/>
                </a:solidFill>
                <a:latin typeface="Alda OT CEV Regular Italic"/>
                <a:cs typeface="Alda OT CEV Regular Italic"/>
              </a:rPr>
              <a:t>tudent </a:t>
            </a:r>
            <a:r>
              <a:rPr lang="en-US" sz="1800" i="0" dirty="0" smtClean="0">
                <a:solidFill>
                  <a:srgbClr val="D65058"/>
                </a:solidFill>
                <a:latin typeface="Alda OT CEV Regular Italic"/>
                <a:cs typeface="Alda OT CEV Regular Italic"/>
              </a:rPr>
              <a:t/>
            </a:r>
            <a:br>
              <a:rPr lang="en-US" sz="1800" i="0" dirty="0" smtClean="0">
                <a:solidFill>
                  <a:srgbClr val="D65058"/>
                </a:solidFill>
                <a:latin typeface="Alda OT CEV Regular Italic"/>
                <a:cs typeface="Alda OT CEV Regular Italic"/>
              </a:rPr>
            </a:br>
            <a:r>
              <a:rPr lang="en-US" sz="1800" i="0" dirty="0">
                <a:solidFill>
                  <a:srgbClr val="D65058"/>
                </a:solidFill>
                <a:latin typeface="Alda OT CEV Regular Italic"/>
                <a:cs typeface="Alda OT CEV Regular Italic"/>
              </a:rPr>
              <a:t>b</a:t>
            </a:r>
            <a:r>
              <a:rPr sz="1800" i="0" dirty="0" smtClean="0">
                <a:solidFill>
                  <a:srgbClr val="D65058"/>
                </a:solidFill>
                <a:latin typeface="Alda OT CEV Regular Italic"/>
                <a:cs typeface="Alda OT CEV Regular Italic"/>
              </a:rPr>
              <a:t>ehavior </a:t>
            </a:r>
            <a:r>
              <a:rPr lang="en-US" sz="1800" i="0" dirty="0">
                <a:solidFill>
                  <a:srgbClr val="D65058"/>
                </a:solidFill>
                <a:latin typeface="Alda OT CEV Regular Italic"/>
                <a:cs typeface="Alda OT CEV Regular Italic"/>
              </a:rPr>
              <a:t>c</a:t>
            </a:r>
            <a:r>
              <a:rPr sz="1800" i="0" dirty="0" smtClean="0">
                <a:solidFill>
                  <a:srgbClr val="D65058"/>
                </a:solidFill>
                <a:latin typeface="Alda OT CEV Regular Italic"/>
                <a:cs typeface="Alda OT CEV Regular Italic"/>
              </a:rPr>
              <a:t>hange</a:t>
            </a:r>
            <a:r>
              <a:rPr sz="1800" i="0" dirty="0">
                <a:solidFill>
                  <a:srgbClr val="D65058"/>
                </a:solidFill>
                <a:latin typeface="Alda OT CEV Regular Italic"/>
                <a:cs typeface="Alda OT CEV Regular Italic"/>
              </a:rPr>
              <a:t>? </a:t>
            </a:r>
          </a:p>
        </p:txBody>
      </p:sp>
      <p:sp>
        <p:nvSpPr>
          <p:cNvPr id="139" name="Text Box 4"/>
          <p:cNvSpPr txBox="1"/>
          <p:nvPr/>
        </p:nvSpPr>
        <p:spPr>
          <a:xfrm>
            <a:off x="830726" y="598860"/>
            <a:ext cx="7482548" cy="12003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latin typeface="Georgia"/>
                <a:ea typeface="Georgia"/>
                <a:cs typeface="Georgia"/>
                <a:sym typeface="Georgia"/>
              </a:defRPr>
            </a:lvl1pPr>
          </a:lstStyle>
          <a:p>
            <a:r>
              <a:rPr lang="en-US" dirty="0" smtClean="0">
                <a:latin typeface="Alda OT CEV Light Regular"/>
                <a:cs typeface="Alda OT CEV Light Regular"/>
              </a:rPr>
              <a:t>You judge this as not a </a:t>
            </a:r>
            <a:br>
              <a:rPr lang="en-US" dirty="0" smtClean="0">
                <a:latin typeface="Alda OT CEV Light Regular"/>
                <a:cs typeface="Alda OT CEV Light Regular"/>
              </a:rPr>
            </a:br>
            <a:r>
              <a:rPr lang="en-US" dirty="0" smtClean="0">
                <a:latin typeface="Alda OT CEV Light Regular"/>
                <a:cs typeface="Alda OT CEV Light Regular"/>
              </a:rPr>
              <a:t>temporary situation…</a:t>
            </a:r>
            <a:endParaRPr lang="en-US" dirty="0">
              <a:latin typeface="Alda OT CEV Light Regular"/>
              <a:cs typeface="Alda OT CEV Light Regular"/>
            </a:endParaRPr>
          </a:p>
        </p:txBody>
      </p:sp>
      <p:sp>
        <p:nvSpPr>
          <p:cNvPr id="140" name="Text Box 5"/>
          <p:cNvSpPr txBox="1"/>
          <p:nvPr/>
        </p:nvSpPr>
        <p:spPr>
          <a:xfrm>
            <a:off x="1257300" y="2776197"/>
            <a:ext cx="3291840" cy="34712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Plan to make up for action/time lost</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Time out?</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Recess penalties? (philosophy/discussion)</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Card system (Lee Canter)</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Points system</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Tickets (as police give tickets)</a:t>
            </a:r>
          </a:p>
        </p:txBody>
      </p:sp>
      <p:sp>
        <p:nvSpPr>
          <p:cNvPr id="143" name="Text Box 5"/>
          <p:cNvSpPr txBox="1"/>
          <p:nvPr/>
        </p:nvSpPr>
        <p:spPr>
          <a:xfrm>
            <a:off x="4660177" y="2790431"/>
            <a:ext cx="3291840" cy="303826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Payments to teacher (points, classroom money, etc)</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Referrals to office/another room</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After school make-up time</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Teacher conference/prior to parent conference or call</a:t>
            </a:r>
          </a:p>
          <a:p>
            <a:pPr marL="240631" indent="-240631">
              <a:lnSpc>
                <a:spcPct val="110000"/>
              </a:lnSpc>
              <a:spcAft>
                <a:spcPts val="1000"/>
              </a:spcAft>
              <a:buSzPct val="80000"/>
              <a:buFont typeface="Verdana"/>
              <a:buChar char="✓"/>
              <a:defRPr sz="2000">
                <a:latin typeface="Verdana"/>
                <a:ea typeface="Verdana"/>
                <a:cs typeface="Verdana"/>
                <a:sym typeface="Verdana"/>
              </a:defRPr>
            </a:pPr>
            <a:r>
              <a:rPr sz="1800" dirty="0">
                <a:solidFill>
                  <a:srgbClr val="585A5A"/>
                </a:solidFill>
                <a:latin typeface="Oxygen"/>
                <a:cs typeface="Oxygen"/>
              </a:rPr>
              <a:t>Sid Simon/Cordwin/Glasser</a:t>
            </a:r>
          </a:p>
        </p:txBody>
      </p:sp>
      <p:cxnSp>
        <p:nvCxnSpPr>
          <p:cNvPr id="7" name="Straight Connector 6"/>
          <p:cNvCxnSpPr/>
          <p:nvPr/>
        </p:nvCxnSpPr>
        <p:spPr>
          <a:xfrm>
            <a:off x="4549140" y="2864063"/>
            <a:ext cx="0" cy="3383337"/>
          </a:xfrm>
          <a:prstGeom prst="line">
            <a:avLst/>
          </a:prstGeom>
          <a:ln w="3175" cmpd="sng">
            <a:solidFill>
              <a:schemeClr val="bg2">
                <a:lumMod val="40000"/>
                <a:lumOff val="60000"/>
              </a:schemeClr>
            </a:solidFill>
          </a:ln>
        </p:spPr>
        <p:style>
          <a:lnRef idx="1">
            <a:schemeClr val="dk1"/>
          </a:lnRef>
          <a:fillRef idx="0">
            <a:schemeClr val="dk1"/>
          </a:fillRef>
          <a:effectRef idx="0">
            <a:schemeClr val="dk1"/>
          </a:effectRef>
          <a:fontRef idx="minor">
            <a:schemeClr val="tx1"/>
          </a:fontRef>
        </p:style>
      </p:cxnSp>
      <p:sp>
        <p:nvSpPr>
          <p:cNvPr id="9" name="Line"/>
          <p:cNvSpPr/>
          <p:nvPr/>
        </p:nvSpPr>
        <p:spPr>
          <a:xfrm>
            <a:off x="1257301" y="2740212"/>
            <a:ext cx="6629400" cy="2"/>
          </a:xfrm>
          <a:prstGeom prst="line">
            <a:avLst/>
          </a:prstGeom>
          <a:ln w="19050" cmpd="sng">
            <a:solidFill>
              <a:srgbClr val="D65058"/>
            </a:solidFill>
            <a:miter lim="400000"/>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38"/>
                                        </p:tgtEl>
                                        <p:attrNameLst>
                                          <p:attrName>style.visibility</p:attrName>
                                        </p:attrNameLst>
                                      </p:cBhvr>
                                      <p:to>
                                        <p:strVal val="visible"/>
                                      </p:to>
                                    </p:set>
                                    <p:animEffect transition="in" filter="dissolve">
                                      <p:cBhvr>
                                        <p:cTn id="7" dur="300"/>
                                        <p:tgtEl>
                                          <p:spTgt spid="138"/>
                                        </p:tgtEl>
                                      </p:cBhvr>
                                    </p:animEffect>
                                  </p:childTnLst>
                                </p:cTn>
                              </p:par>
                            </p:childTnLst>
                          </p:cTn>
                        </p:par>
                        <p:par>
                          <p:cTn id="8" fill="hold">
                            <p:stCondLst>
                              <p:cond delay="300"/>
                            </p:stCondLst>
                            <p:childTnLst>
                              <p:par>
                                <p:cTn id="9" presetID="9" presetClass="entr" fill="hold" grpId="2" nodeType="afterEffect">
                                  <p:stCondLst>
                                    <p:cond delay="0"/>
                                  </p:stCondLst>
                                  <p:iterate>
                                    <p:tmAbs val="0"/>
                                  </p:iterate>
                                  <p:childTnLst>
                                    <p:set>
                                      <p:cBhvr>
                                        <p:cTn id="10" fill="hold"/>
                                        <p:tgtEl>
                                          <p:spTgt spid="139"/>
                                        </p:tgtEl>
                                        <p:attrNameLst>
                                          <p:attrName>style.visibility</p:attrName>
                                        </p:attrNameLst>
                                      </p:cBhvr>
                                      <p:to>
                                        <p:strVal val="visible"/>
                                      </p:to>
                                    </p:set>
                                    <p:animEffect transition="in" filter="dissolve">
                                      <p:cBhvr>
                                        <p:cTn id="11" dur="500"/>
                                        <p:tgtEl>
                                          <p:spTgt spid="13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40">
                                            <p:bg/>
                                          </p:spTgt>
                                        </p:tgtEl>
                                        <p:attrNameLst>
                                          <p:attrName>style.visibility</p:attrName>
                                        </p:attrNameLst>
                                      </p:cBhvr>
                                      <p:to>
                                        <p:strVal val="visible"/>
                                      </p:to>
                                    </p:set>
                                    <p:animEffect transition="in" filter="dissolve">
                                      <p:cBhvr>
                                        <p:cTn id="16" dur="500"/>
                                        <p:tgtEl>
                                          <p:spTgt spid="140">
                                            <p:bg/>
                                          </p:spTgt>
                                        </p:tgtEl>
                                      </p:cBhvr>
                                    </p:animEffect>
                                  </p:childTnLst>
                                </p:cTn>
                              </p:par>
                              <p:par>
                                <p:cTn id="17" presetID="9" presetClass="entr" presetSubtype="0" fill="hold" grpId="3" nodeType="withEffect">
                                  <p:stCondLst>
                                    <p:cond delay="0"/>
                                  </p:stCondLst>
                                  <p:iterate>
                                    <p:tmAbs val="0"/>
                                  </p:iterate>
                                  <p:childTnLst>
                                    <p:set>
                                      <p:cBhvr>
                                        <p:cTn id="18" fill="hold"/>
                                        <p:tgtEl>
                                          <p:spTgt spid="140">
                                            <p:txEl>
                                              <p:pRg st="0" end="0"/>
                                            </p:txEl>
                                          </p:spTgt>
                                        </p:tgtEl>
                                        <p:attrNameLst>
                                          <p:attrName>style.visibility</p:attrName>
                                        </p:attrNameLst>
                                      </p:cBhvr>
                                      <p:to>
                                        <p:strVal val="visible"/>
                                      </p:to>
                                    </p:set>
                                    <p:animEffect transition="in" filter="dissolve">
                                      <p:cBhvr>
                                        <p:cTn id="19" dur="500"/>
                                        <p:tgtEl>
                                          <p:spTgt spid="140">
                                            <p:txEl>
                                              <p:pRg st="0" end="0"/>
                                            </p:txEl>
                                          </p:spTgt>
                                        </p:tgtEl>
                                      </p:cBhvr>
                                    </p:animEffect>
                                  </p:childTnLst>
                                </p:cTn>
                              </p:par>
                            </p:childTnLst>
                          </p:cTn>
                        </p:par>
                        <p:par>
                          <p:cTn id="20" fill="hold">
                            <p:stCondLst>
                              <p:cond delay="500"/>
                            </p:stCondLst>
                            <p:childTnLst>
                              <p:par>
                                <p:cTn id="21" presetID="9" presetClass="entr" fill="hold" grpId="3" nodeType="afterEffect">
                                  <p:stCondLst>
                                    <p:cond delay="0"/>
                                  </p:stCondLst>
                                  <p:iterate>
                                    <p:tmAbs val="0"/>
                                  </p:iterate>
                                  <p:childTnLst>
                                    <p:set>
                                      <p:cBhvr>
                                        <p:cTn id="22" fill="hold"/>
                                        <p:tgtEl>
                                          <p:spTgt spid="140">
                                            <p:txEl>
                                              <p:pRg st="1" end="1"/>
                                            </p:txEl>
                                          </p:spTgt>
                                        </p:tgtEl>
                                        <p:attrNameLst>
                                          <p:attrName>style.visibility</p:attrName>
                                        </p:attrNameLst>
                                      </p:cBhvr>
                                      <p:to>
                                        <p:strVal val="visible"/>
                                      </p:to>
                                    </p:set>
                                    <p:animEffect transition="in" filter="dissolve">
                                      <p:cBhvr>
                                        <p:cTn id="23" dur="500"/>
                                        <p:tgtEl>
                                          <p:spTgt spid="14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3" nodeType="clickEffect">
                                  <p:stCondLst>
                                    <p:cond delay="0"/>
                                  </p:stCondLst>
                                  <p:iterate>
                                    <p:tmAbs val="0"/>
                                  </p:iterate>
                                  <p:childTnLst>
                                    <p:set>
                                      <p:cBhvr>
                                        <p:cTn id="27" fill="hold"/>
                                        <p:tgtEl>
                                          <p:spTgt spid="140">
                                            <p:txEl>
                                              <p:pRg st="2" end="2"/>
                                            </p:txEl>
                                          </p:spTgt>
                                        </p:tgtEl>
                                        <p:attrNameLst>
                                          <p:attrName>style.visibility</p:attrName>
                                        </p:attrNameLst>
                                      </p:cBhvr>
                                      <p:to>
                                        <p:strVal val="visible"/>
                                      </p:to>
                                    </p:set>
                                    <p:animEffect transition="in" filter="dissolve">
                                      <p:cBhvr>
                                        <p:cTn id="28" dur="500"/>
                                        <p:tgtEl>
                                          <p:spTgt spid="14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fill="hold" grpId="3" nodeType="clickEffect">
                                  <p:stCondLst>
                                    <p:cond delay="0"/>
                                  </p:stCondLst>
                                  <p:iterate>
                                    <p:tmAbs val="0"/>
                                  </p:iterate>
                                  <p:childTnLst>
                                    <p:set>
                                      <p:cBhvr>
                                        <p:cTn id="32" fill="hold"/>
                                        <p:tgtEl>
                                          <p:spTgt spid="140">
                                            <p:txEl>
                                              <p:pRg st="3" end="3"/>
                                            </p:txEl>
                                          </p:spTgt>
                                        </p:tgtEl>
                                        <p:attrNameLst>
                                          <p:attrName>style.visibility</p:attrName>
                                        </p:attrNameLst>
                                      </p:cBhvr>
                                      <p:to>
                                        <p:strVal val="visible"/>
                                      </p:to>
                                    </p:set>
                                    <p:animEffect transition="in" filter="dissolve">
                                      <p:cBhvr>
                                        <p:cTn id="33" dur="500"/>
                                        <p:tgtEl>
                                          <p:spTgt spid="140">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fill="hold" grpId="3" nodeType="clickEffect">
                                  <p:stCondLst>
                                    <p:cond delay="0"/>
                                  </p:stCondLst>
                                  <p:iterate>
                                    <p:tmAbs val="0"/>
                                  </p:iterate>
                                  <p:childTnLst>
                                    <p:set>
                                      <p:cBhvr>
                                        <p:cTn id="37" fill="hold"/>
                                        <p:tgtEl>
                                          <p:spTgt spid="140">
                                            <p:txEl>
                                              <p:pRg st="4" end="4"/>
                                            </p:txEl>
                                          </p:spTgt>
                                        </p:tgtEl>
                                        <p:attrNameLst>
                                          <p:attrName>style.visibility</p:attrName>
                                        </p:attrNameLst>
                                      </p:cBhvr>
                                      <p:to>
                                        <p:strVal val="visible"/>
                                      </p:to>
                                    </p:set>
                                    <p:animEffect transition="in" filter="dissolve">
                                      <p:cBhvr>
                                        <p:cTn id="38" dur="500"/>
                                        <p:tgtEl>
                                          <p:spTgt spid="140">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fill="hold" grpId="3" nodeType="clickEffect">
                                  <p:stCondLst>
                                    <p:cond delay="0"/>
                                  </p:stCondLst>
                                  <p:iterate>
                                    <p:tmAbs val="0"/>
                                  </p:iterate>
                                  <p:childTnLst>
                                    <p:set>
                                      <p:cBhvr>
                                        <p:cTn id="42" fill="hold"/>
                                        <p:tgtEl>
                                          <p:spTgt spid="140">
                                            <p:txEl>
                                              <p:pRg st="5" end="5"/>
                                            </p:txEl>
                                          </p:spTgt>
                                        </p:tgtEl>
                                        <p:attrNameLst>
                                          <p:attrName>style.visibility</p:attrName>
                                        </p:attrNameLst>
                                      </p:cBhvr>
                                      <p:to>
                                        <p:strVal val="visible"/>
                                      </p:to>
                                    </p:set>
                                    <p:animEffect transition="in" filter="dissolve">
                                      <p:cBhvr>
                                        <p:cTn id="43" dur="500"/>
                                        <p:tgtEl>
                                          <p:spTgt spid="140">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fill="hold" grpId="4" nodeType="clickEffect">
                                  <p:stCondLst>
                                    <p:cond delay="0"/>
                                  </p:stCondLst>
                                  <p:iterate>
                                    <p:tmAbs val="0"/>
                                  </p:iterate>
                                  <p:childTnLst>
                                    <p:set>
                                      <p:cBhvr>
                                        <p:cTn id="47" fill="hold"/>
                                        <p:tgtEl>
                                          <p:spTgt spid="143">
                                            <p:bg/>
                                          </p:spTgt>
                                        </p:tgtEl>
                                        <p:attrNameLst>
                                          <p:attrName>style.visibility</p:attrName>
                                        </p:attrNameLst>
                                      </p:cBhvr>
                                      <p:to>
                                        <p:strVal val="visible"/>
                                      </p:to>
                                    </p:set>
                                    <p:animEffect transition="in" filter="dissolve">
                                      <p:cBhvr>
                                        <p:cTn id="48" dur="500"/>
                                        <p:tgtEl>
                                          <p:spTgt spid="143">
                                            <p:bg/>
                                          </p:spTgt>
                                        </p:tgtEl>
                                      </p:cBhvr>
                                    </p:animEffect>
                                  </p:childTnLst>
                                </p:cTn>
                              </p:par>
                              <p:par>
                                <p:cTn id="49" presetID="9" presetClass="entr" presetSubtype="0" fill="hold" grpId="4" nodeType="withEffect">
                                  <p:stCondLst>
                                    <p:cond delay="0"/>
                                  </p:stCondLst>
                                  <p:iterate>
                                    <p:tmAbs val="0"/>
                                  </p:iterate>
                                  <p:childTnLst>
                                    <p:set>
                                      <p:cBhvr>
                                        <p:cTn id="50" fill="hold"/>
                                        <p:tgtEl>
                                          <p:spTgt spid="143">
                                            <p:txEl>
                                              <p:pRg st="0" end="0"/>
                                            </p:txEl>
                                          </p:spTgt>
                                        </p:tgtEl>
                                        <p:attrNameLst>
                                          <p:attrName>style.visibility</p:attrName>
                                        </p:attrNameLst>
                                      </p:cBhvr>
                                      <p:to>
                                        <p:strVal val="visible"/>
                                      </p:to>
                                    </p:set>
                                    <p:animEffect transition="in" filter="dissolve">
                                      <p:cBhvr>
                                        <p:cTn id="51" dur="500"/>
                                        <p:tgtEl>
                                          <p:spTgt spid="143">
                                            <p:txEl>
                                              <p:pRg st="0" end="0"/>
                                            </p:txEl>
                                          </p:spTgt>
                                        </p:tgtEl>
                                      </p:cBhvr>
                                    </p:animEffect>
                                  </p:childTnLst>
                                </p:cTn>
                              </p:par>
                            </p:childTnLst>
                          </p:cTn>
                        </p:par>
                        <p:par>
                          <p:cTn id="52" fill="hold">
                            <p:stCondLst>
                              <p:cond delay="500"/>
                            </p:stCondLst>
                            <p:childTnLst>
                              <p:par>
                                <p:cTn id="53" presetID="9" presetClass="entr" fill="hold" grpId="4" nodeType="afterEffect">
                                  <p:stCondLst>
                                    <p:cond delay="0"/>
                                  </p:stCondLst>
                                  <p:iterate>
                                    <p:tmAbs val="0"/>
                                  </p:iterate>
                                  <p:childTnLst>
                                    <p:set>
                                      <p:cBhvr>
                                        <p:cTn id="54" fill="hold"/>
                                        <p:tgtEl>
                                          <p:spTgt spid="143">
                                            <p:txEl>
                                              <p:pRg st="1" end="1"/>
                                            </p:txEl>
                                          </p:spTgt>
                                        </p:tgtEl>
                                        <p:attrNameLst>
                                          <p:attrName>style.visibility</p:attrName>
                                        </p:attrNameLst>
                                      </p:cBhvr>
                                      <p:to>
                                        <p:strVal val="visible"/>
                                      </p:to>
                                    </p:set>
                                    <p:animEffect transition="in" filter="dissolve">
                                      <p:cBhvr>
                                        <p:cTn id="55" dur="500"/>
                                        <p:tgtEl>
                                          <p:spTgt spid="143">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fill="hold" grpId="4" nodeType="clickEffect">
                                  <p:stCondLst>
                                    <p:cond delay="0"/>
                                  </p:stCondLst>
                                  <p:iterate>
                                    <p:tmAbs val="0"/>
                                  </p:iterate>
                                  <p:childTnLst>
                                    <p:set>
                                      <p:cBhvr>
                                        <p:cTn id="59" fill="hold"/>
                                        <p:tgtEl>
                                          <p:spTgt spid="143">
                                            <p:txEl>
                                              <p:pRg st="2" end="2"/>
                                            </p:txEl>
                                          </p:spTgt>
                                        </p:tgtEl>
                                        <p:attrNameLst>
                                          <p:attrName>style.visibility</p:attrName>
                                        </p:attrNameLst>
                                      </p:cBhvr>
                                      <p:to>
                                        <p:strVal val="visible"/>
                                      </p:to>
                                    </p:set>
                                    <p:animEffect transition="in" filter="dissolve">
                                      <p:cBhvr>
                                        <p:cTn id="60" dur="500"/>
                                        <p:tgtEl>
                                          <p:spTgt spid="143">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fill="hold" grpId="4" nodeType="clickEffect">
                                  <p:stCondLst>
                                    <p:cond delay="0"/>
                                  </p:stCondLst>
                                  <p:iterate>
                                    <p:tmAbs val="0"/>
                                  </p:iterate>
                                  <p:childTnLst>
                                    <p:set>
                                      <p:cBhvr>
                                        <p:cTn id="64" fill="hold"/>
                                        <p:tgtEl>
                                          <p:spTgt spid="143">
                                            <p:txEl>
                                              <p:pRg st="3" end="3"/>
                                            </p:txEl>
                                          </p:spTgt>
                                        </p:tgtEl>
                                        <p:attrNameLst>
                                          <p:attrName>style.visibility</p:attrName>
                                        </p:attrNameLst>
                                      </p:cBhvr>
                                      <p:to>
                                        <p:strVal val="visible"/>
                                      </p:to>
                                    </p:set>
                                    <p:animEffect transition="in" filter="dissolve">
                                      <p:cBhvr>
                                        <p:cTn id="65" dur="500"/>
                                        <p:tgtEl>
                                          <p:spTgt spid="143">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fill="hold" grpId="4" nodeType="clickEffect">
                                  <p:stCondLst>
                                    <p:cond delay="0"/>
                                  </p:stCondLst>
                                  <p:iterate>
                                    <p:tmAbs val="0"/>
                                  </p:iterate>
                                  <p:childTnLst>
                                    <p:set>
                                      <p:cBhvr>
                                        <p:cTn id="69" fill="hold"/>
                                        <p:tgtEl>
                                          <p:spTgt spid="143">
                                            <p:txEl>
                                              <p:pRg st="4" end="4"/>
                                            </p:txEl>
                                          </p:spTgt>
                                        </p:tgtEl>
                                        <p:attrNameLst>
                                          <p:attrName>style.visibility</p:attrName>
                                        </p:attrNameLst>
                                      </p:cBhvr>
                                      <p:to>
                                        <p:strVal val="visible"/>
                                      </p:to>
                                    </p:set>
                                    <p:animEffect transition="in" filter="dissolve">
                                      <p:cBhvr>
                                        <p:cTn id="70" dur="500"/>
                                        <p:tgtEl>
                                          <p:spTgt spid="1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1" animBg="1" advAuto="0"/>
      <p:bldP spid="139" grpId="2" animBg="1" advAuto="0"/>
      <p:bldP spid="140" grpId="3" build="p" bldLvl="5" animBg="1" advAuto="0"/>
      <p:bldP spid="143" grpId="4" build="p" bldLvl="5"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 Box 4"/>
          <p:cNvSpPr txBox="1"/>
          <p:nvPr/>
        </p:nvSpPr>
        <p:spPr>
          <a:xfrm>
            <a:off x="917121" y="1151052"/>
            <a:ext cx="7309758"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a:latin typeface="Georgia"/>
                <a:ea typeface="Georgia"/>
                <a:cs typeface="Georgia"/>
                <a:sym typeface="Georgia"/>
              </a:defRPr>
            </a:lvl1pPr>
          </a:lstStyle>
          <a:p>
            <a:r>
              <a:rPr lang="en-US" dirty="0" smtClean="0">
                <a:latin typeface="Alda OT CEV Light Regular"/>
                <a:cs typeface="Alda OT CEV Light Regular"/>
              </a:rPr>
              <a:t>Types of behavioral contracts:</a:t>
            </a:r>
            <a:endParaRPr lang="en-US" dirty="0">
              <a:latin typeface="Alda OT CEV Light Regular"/>
              <a:cs typeface="Alda OT CEV Light Regular"/>
            </a:endParaRPr>
          </a:p>
        </p:txBody>
      </p:sp>
      <p:sp>
        <p:nvSpPr>
          <p:cNvPr id="146" name="Text Box 5"/>
          <p:cNvSpPr txBox="1"/>
          <p:nvPr/>
        </p:nvSpPr>
        <p:spPr>
          <a:xfrm>
            <a:off x="1257300" y="2109975"/>
            <a:ext cx="6629400" cy="837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20000"/>
              </a:lnSpc>
              <a:spcBef>
                <a:spcPts val="700"/>
              </a:spcBef>
              <a:buSzPct val="80000"/>
              <a:buFont typeface="Verdana"/>
              <a:buChar char="✓"/>
              <a:defRPr sz="2200">
                <a:latin typeface="Verdana"/>
                <a:ea typeface="Verdana"/>
                <a:cs typeface="Verdana"/>
                <a:sym typeface="Verdana"/>
              </a:defRPr>
            </a:pPr>
            <a:r>
              <a:rPr sz="1800" dirty="0">
                <a:solidFill>
                  <a:srgbClr val="585A5A"/>
                </a:solidFill>
                <a:latin typeface="Oxygen"/>
                <a:cs typeface="Oxygen"/>
              </a:rPr>
              <a:t>A Simple Behavioral Contract</a:t>
            </a:r>
          </a:p>
          <a:p>
            <a:pPr marL="240631" indent="-240631">
              <a:lnSpc>
                <a:spcPct val="120000"/>
              </a:lnSpc>
              <a:spcBef>
                <a:spcPts val="700"/>
              </a:spcBef>
              <a:buSzPct val="80000"/>
              <a:buFont typeface="Verdana"/>
              <a:buChar char="✓"/>
              <a:defRPr sz="2200">
                <a:latin typeface="Verdana"/>
                <a:ea typeface="Verdana"/>
                <a:cs typeface="Verdana"/>
                <a:sym typeface="Verdana"/>
              </a:defRPr>
            </a:pPr>
            <a:r>
              <a:rPr sz="1800" dirty="0">
                <a:solidFill>
                  <a:srgbClr val="585A5A"/>
                </a:solidFill>
                <a:latin typeface="Oxygen"/>
                <a:cs typeface="Oxygen"/>
              </a:rPr>
              <a:t>A Complex Behavioral Contract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45"/>
                                        </p:tgtEl>
                                        <p:attrNameLst>
                                          <p:attrName>style.visibility</p:attrName>
                                        </p:attrNameLst>
                                      </p:cBhvr>
                                      <p:to>
                                        <p:strVal val="visible"/>
                                      </p:to>
                                    </p:set>
                                    <p:animEffect transition="in" filter="dissolve">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46">
                                            <p:bg/>
                                          </p:spTgt>
                                        </p:tgtEl>
                                        <p:attrNameLst>
                                          <p:attrName>style.visibility</p:attrName>
                                        </p:attrNameLst>
                                      </p:cBhvr>
                                      <p:to>
                                        <p:strVal val="visible"/>
                                      </p:to>
                                    </p:set>
                                    <p:animEffect transition="in" filter="dissolve">
                                      <p:cBhvr>
                                        <p:cTn id="12" dur="500"/>
                                        <p:tgtEl>
                                          <p:spTgt spid="146">
                                            <p:bg/>
                                          </p:spTgt>
                                        </p:tgtEl>
                                      </p:cBhvr>
                                    </p:animEffect>
                                  </p:childTnLst>
                                </p:cTn>
                              </p:par>
                              <p:par>
                                <p:cTn id="13" presetID="9" presetClass="entr" presetSubtype="0" fill="hold" grpId="2" nodeType="withEffect">
                                  <p:stCondLst>
                                    <p:cond delay="0"/>
                                  </p:stCondLst>
                                  <p:iterate>
                                    <p:tmAbs val="0"/>
                                  </p:iterate>
                                  <p:childTnLst>
                                    <p:set>
                                      <p:cBhvr>
                                        <p:cTn id="14" fill="hold"/>
                                        <p:tgtEl>
                                          <p:spTgt spid="146">
                                            <p:txEl>
                                              <p:pRg st="0" end="0"/>
                                            </p:txEl>
                                          </p:spTgt>
                                        </p:tgtEl>
                                        <p:attrNameLst>
                                          <p:attrName>style.visibility</p:attrName>
                                        </p:attrNameLst>
                                      </p:cBhvr>
                                      <p:to>
                                        <p:strVal val="visible"/>
                                      </p:to>
                                    </p:set>
                                    <p:animEffect transition="in" filter="dissolve">
                                      <p:cBhvr>
                                        <p:cTn id="15" dur="500"/>
                                        <p:tgtEl>
                                          <p:spTgt spid="146">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146">
                                            <p:txEl>
                                              <p:pRg st="1" end="1"/>
                                            </p:txEl>
                                          </p:spTgt>
                                        </p:tgtEl>
                                        <p:attrNameLst>
                                          <p:attrName>style.visibility</p:attrName>
                                        </p:attrNameLst>
                                      </p:cBhvr>
                                      <p:to>
                                        <p:strVal val="visible"/>
                                      </p:to>
                                    </p:set>
                                    <p:animEffect transition="in" filter="dissolve">
                                      <p:cBhvr>
                                        <p:cTn id="19" dur="500"/>
                                        <p:tgtEl>
                                          <p:spTgt spid="1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1" animBg="1" advAuto="0"/>
      <p:bldP spid="146" grpId="2"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7"/>
          <p:cNvSpPr txBox="1"/>
          <p:nvPr/>
        </p:nvSpPr>
        <p:spPr>
          <a:xfrm>
            <a:off x="1257300" y="2106960"/>
            <a:ext cx="6629400" cy="113004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10000"/>
              </a:lnSpc>
              <a:spcAft>
                <a:spcPts val="1000"/>
              </a:spcAft>
              <a:defRPr sz="2200">
                <a:latin typeface="Verdana"/>
                <a:ea typeface="Verdana"/>
                <a:cs typeface="Verdana"/>
                <a:sym typeface="Verdana"/>
              </a:defRPr>
            </a:pPr>
            <a:r>
              <a:rPr sz="1800" dirty="0">
                <a:latin typeface="Oxygen"/>
                <a:cs typeface="Oxygen"/>
              </a:rPr>
              <a:t>Definition of Management:</a:t>
            </a:r>
          </a:p>
          <a:p>
            <a:pPr marL="438912" indent="-256032">
              <a:lnSpc>
                <a:spcPct val="110000"/>
              </a:lnSpc>
              <a:buSzPct val="90000"/>
              <a:buFont typeface="+mj-lt"/>
              <a:buAutoNum type="arabicPeriod"/>
              <a:defRPr sz="2200">
                <a:latin typeface="Verdana"/>
                <a:ea typeface="Verdana"/>
                <a:cs typeface="Verdana"/>
                <a:sym typeface="Verdana"/>
              </a:defRPr>
            </a:pPr>
            <a:r>
              <a:rPr sz="1800" dirty="0" smtClean="0">
                <a:solidFill>
                  <a:srgbClr val="585A5A"/>
                </a:solidFill>
                <a:latin typeface="Oxygen"/>
                <a:cs typeface="Oxygen"/>
              </a:rPr>
              <a:t>Having </a:t>
            </a:r>
            <a:r>
              <a:rPr sz="1800" dirty="0">
                <a:solidFill>
                  <a:srgbClr val="585A5A"/>
                </a:solidFill>
                <a:latin typeface="Oxygen"/>
                <a:cs typeface="Oxygen"/>
              </a:rPr>
              <a:t>authority</a:t>
            </a:r>
          </a:p>
          <a:p>
            <a:pPr marL="438912" indent="-256032">
              <a:lnSpc>
                <a:spcPct val="110000"/>
              </a:lnSpc>
              <a:spcAft>
                <a:spcPts val="1000"/>
              </a:spcAft>
              <a:buSzPct val="90000"/>
              <a:buFont typeface="+mj-lt"/>
              <a:buAutoNum type="arabicPeriod"/>
              <a:defRPr sz="2200">
                <a:latin typeface="Verdana"/>
                <a:ea typeface="Verdana"/>
                <a:cs typeface="Verdana"/>
                <a:sym typeface="Verdana"/>
              </a:defRPr>
            </a:pPr>
            <a:r>
              <a:rPr sz="1800" dirty="0" smtClean="0">
                <a:solidFill>
                  <a:srgbClr val="585A5A"/>
                </a:solidFill>
                <a:latin typeface="Oxygen"/>
                <a:cs typeface="Oxygen"/>
              </a:rPr>
              <a:t>The </a:t>
            </a:r>
            <a:r>
              <a:rPr sz="1800" dirty="0">
                <a:solidFill>
                  <a:srgbClr val="585A5A"/>
                </a:solidFill>
                <a:latin typeface="Oxygen"/>
                <a:cs typeface="Oxygen"/>
              </a:rPr>
              <a:t>process of engaging people </a:t>
            </a:r>
          </a:p>
        </p:txBody>
      </p:sp>
      <p:sp>
        <p:nvSpPr>
          <p:cNvPr id="34" name="Text Box 4"/>
          <p:cNvSpPr txBox="1"/>
          <p:nvPr/>
        </p:nvSpPr>
        <p:spPr>
          <a:xfrm>
            <a:off x="912529" y="1146628"/>
            <a:ext cx="7318942"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Management of students</a:t>
            </a:r>
          </a:p>
        </p:txBody>
      </p:sp>
      <p:pic>
        <p:nvPicPr>
          <p:cNvPr id="5" name="Picture 10" descr="Picture 10"/>
          <p:cNvPicPr>
            <a:picLocks noChangeAspect="1"/>
          </p:cNvPicPr>
          <p:nvPr/>
        </p:nvPicPr>
        <p:blipFill>
          <a:blip r:embed="rId2">
            <a:extLst/>
          </a:blip>
          <a:stretch>
            <a:fillRect/>
          </a:stretch>
        </p:blipFill>
        <p:spPr>
          <a:xfrm>
            <a:off x="4410734" y="4106308"/>
            <a:ext cx="4590238" cy="26353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2">
                                            <p:bg/>
                                          </p:spTgt>
                                        </p:tgtEl>
                                        <p:attrNameLst>
                                          <p:attrName>style.visibility</p:attrName>
                                        </p:attrNameLst>
                                      </p:cBhvr>
                                      <p:to>
                                        <p:strVal val="visible"/>
                                      </p:to>
                                    </p:set>
                                    <p:animEffect transition="in" filter="dissolve">
                                      <p:cBhvr>
                                        <p:cTn id="7" dur="500"/>
                                        <p:tgtEl>
                                          <p:spTgt spid="32">
                                            <p:bg/>
                                          </p:spTgt>
                                        </p:tgtEl>
                                      </p:cBhvr>
                                    </p:animEffect>
                                  </p:childTnLst>
                                </p:cTn>
                              </p:par>
                              <p:par>
                                <p:cTn id="8" presetID="9" presetClass="entr" presetSubtype="0" fill="hold" grpId="1" nodeType="withEffect">
                                  <p:stCondLst>
                                    <p:cond delay="0"/>
                                  </p:stCondLst>
                                  <p:iterate>
                                    <p:tmAbs val="0"/>
                                  </p:iterate>
                                  <p:childTnLst>
                                    <p:set>
                                      <p:cBhvr>
                                        <p:cTn id="9" fill="hold"/>
                                        <p:tgtEl>
                                          <p:spTgt spid="32">
                                            <p:txEl>
                                              <p:pRg st="0" end="0"/>
                                            </p:txEl>
                                          </p:spTgt>
                                        </p:tgtEl>
                                        <p:attrNameLst>
                                          <p:attrName>style.visibility</p:attrName>
                                        </p:attrNameLst>
                                      </p:cBhvr>
                                      <p:to>
                                        <p:strVal val="visible"/>
                                      </p:to>
                                    </p:set>
                                    <p:animEffect transition="in" filter="dissolve">
                                      <p:cBhvr>
                                        <p:cTn id="10" dur="500"/>
                                        <p:tgtEl>
                                          <p:spTgt spid="32">
                                            <p:txEl>
                                              <p:pRg st="0" end="0"/>
                                            </p:txEl>
                                          </p:spTgt>
                                        </p:tgtEl>
                                      </p:cBhvr>
                                    </p:animEffect>
                                  </p:childTnLst>
                                </p:cTn>
                              </p:par>
                            </p:childTnLst>
                          </p:cTn>
                        </p:par>
                        <p:par>
                          <p:cTn id="11" fill="hold">
                            <p:stCondLst>
                              <p:cond delay="500"/>
                            </p:stCondLst>
                            <p:childTnLst>
                              <p:par>
                                <p:cTn id="12" presetID="9" presetClass="entr" fill="hold" grpId="1" nodeType="afterEffect">
                                  <p:stCondLst>
                                    <p:cond delay="0"/>
                                  </p:stCondLst>
                                  <p:iterate>
                                    <p:tmAbs val="0"/>
                                  </p:iterate>
                                  <p:childTnLst>
                                    <p:set>
                                      <p:cBhvr>
                                        <p:cTn id="13" fill="hold"/>
                                        <p:tgtEl>
                                          <p:spTgt spid="32">
                                            <p:txEl>
                                              <p:pRg st="1" end="1"/>
                                            </p:txEl>
                                          </p:spTgt>
                                        </p:tgtEl>
                                        <p:attrNameLst>
                                          <p:attrName>style.visibility</p:attrName>
                                        </p:attrNameLst>
                                      </p:cBhvr>
                                      <p:to>
                                        <p:strVal val="visible"/>
                                      </p:to>
                                    </p:set>
                                    <p:animEffect transition="in" filter="dissolve">
                                      <p:cBhvr>
                                        <p:cTn id="14" dur="500"/>
                                        <p:tgtEl>
                                          <p:spTgt spid="32">
                                            <p:txEl>
                                              <p:pRg st="1" end="1"/>
                                            </p:txEl>
                                          </p:spTgt>
                                        </p:tgtEl>
                                      </p:cBhvr>
                                    </p:animEffect>
                                  </p:childTnLst>
                                </p:cTn>
                              </p:par>
                            </p:childTnLst>
                          </p:cTn>
                        </p:par>
                        <p:par>
                          <p:cTn id="15" fill="hold">
                            <p:stCondLst>
                              <p:cond delay="1000"/>
                            </p:stCondLst>
                            <p:childTnLst>
                              <p:par>
                                <p:cTn id="16" presetID="9" presetClass="entr" fill="hold" grpId="1" nodeType="afterEffect">
                                  <p:stCondLst>
                                    <p:cond delay="0"/>
                                  </p:stCondLst>
                                  <p:iterate>
                                    <p:tmAbs val="0"/>
                                  </p:iterate>
                                  <p:childTnLst>
                                    <p:set>
                                      <p:cBhvr>
                                        <p:cTn id="17" fill="hold"/>
                                        <p:tgtEl>
                                          <p:spTgt spid="32">
                                            <p:txEl>
                                              <p:pRg st="2" end="2"/>
                                            </p:txEl>
                                          </p:spTgt>
                                        </p:tgtEl>
                                        <p:attrNameLst>
                                          <p:attrName>style.visibility</p:attrName>
                                        </p:attrNameLst>
                                      </p:cBhvr>
                                      <p:to>
                                        <p:strVal val="visible"/>
                                      </p:to>
                                    </p:set>
                                    <p:animEffect transition="in" filter="dissolve">
                                      <p:cBhvr>
                                        <p:cTn id="18" dur="500"/>
                                        <p:tgtEl>
                                          <p:spTgt spid="32">
                                            <p:txEl>
                                              <p:pRg st="2" end="2"/>
                                            </p:txEl>
                                          </p:spTgt>
                                        </p:tgtEl>
                                      </p:cBhvr>
                                    </p:animEffect>
                                  </p:childTnLst>
                                </p:cTn>
                              </p:par>
                            </p:childTnLst>
                          </p:cTn>
                        </p:par>
                        <p:par>
                          <p:cTn id="19" fill="hold">
                            <p:stCondLst>
                              <p:cond delay="1500"/>
                            </p:stCondLst>
                            <p:childTnLst>
                              <p:par>
                                <p:cTn id="20" presetID="9" presetClass="entr" fill="hold" grpId="2" nodeType="afterEffect">
                                  <p:stCondLst>
                                    <p:cond delay="0"/>
                                  </p:stCondLst>
                                  <p:iterate>
                                    <p:tmAbs val="0"/>
                                  </p:iterate>
                                  <p:childTnLst>
                                    <p:set>
                                      <p:cBhvr>
                                        <p:cTn id="21" fill="hold"/>
                                        <p:tgtEl>
                                          <p:spTgt spid="34"/>
                                        </p:tgtEl>
                                        <p:attrNameLst>
                                          <p:attrName>style.visibility</p:attrName>
                                        </p:attrNameLst>
                                      </p:cBhvr>
                                      <p:to>
                                        <p:strVal val="visible"/>
                                      </p:to>
                                    </p:set>
                                    <p:animEffect transition="in" filter="dissolv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build="p" bldLvl="5" animBg="1" advAuto="0"/>
      <p:bldP spid="34"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ext Box 4"/>
          <p:cNvSpPr txBox="1"/>
          <p:nvPr/>
        </p:nvSpPr>
        <p:spPr>
          <a:xfrm>
            <a:off x="916059" y="598470"/>
            <a:ext cx="7311883" cy="1200325"/>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a:latin typeface="Georgia"/>
                <a:ea typeface="Georgia"/>
                <a:cs typeface="Georgia"/>
                <a:sym typeface="Georgia"/>
              </a:defRPr>
            </a:lvl1pPr>
          </a:lstStyle>
          <a:p>
            <a:r>
              <a:rPr lang="en-US" dirty="0" smtClean="0">
                <a:latin typeface="Alda OT CEV Light Regular"/>
                <a:cs typeface="Alda OT CEV Light Regular"/>
              </a:rPr>
              <a:t>Final thoughts on classroom management and discipline</a:t>
            </a:r>
            <a:endParaRPr lang="en-US" dirty="0">
              <a:latin typeface="Alda OT CEV Light Regular"/>
              <a:cs typeface="Alda OT CEV Light Regular"/>
            </a:endParaRPr>
          </a:p>
        </p:txBody>
      </p:sp>
      <p:sp>
        <p:nvSpPr>
          <p:cNvPr id="150" name="Text Box 5"/>
          <p:cNvSpPr txBox="1"/>
          <p:nvPr/>
        </p:nvSpPr>
        <p:spPr>
          <a:xfrm>
            <a:off x="1257300" y="2106753"/>
            <a:ext cx="6629400" cy="30864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240631" indent="-240631">
              <a:spcBef>
                <a:spcPts val="700"/>
              </a:spcBef>
              <a:buSzPct val="80000"/>
              <a:buFont typeface="Verdana"/>
              <a:buChar char="✓"/>
              <a:defRPr sz="1800">
                <a:latin typeface="Verdana"/>
                <a:ea typeface="Verdana"/>
                <a:cs typeface="Verdana"/>
                <a:sym typeface="Verdana"/>
              </a:defRPr>
            </a:lvl1pPr>
          </a:lstStyle>
          <a:p>
            <a:pPr>
              <a:lnSpc>
                <a:spcPct val="110000"/>
              </a:lnSpc>
              <a:spcBef>
                <a:spcPts val="0"/>
              </a:spcBef>
              <a:spcAft>
                <a:spcPts val="1000"/>
              </a:spcAft>
            </a:pPr>
            <a:r>
              <a:rPr dirty="0">
                <a:solidFill>
                  <a:srgbClr val="585A5A"/>
                </a:solidFill>
                <a:latin typeface="Oxygen"/>
                <a:cs typeface="Oxygen"/>
              </a:rPr>
              <a:t>You are the adult. Maintain dignity. Do not let a student’s problem be in charge of the </a:t>
            </a:r>
            <a:r>
              <a:rPr dirty="0" smtClean="0">
                <a:solidFill>
                  <a:srgbClr val="585A5A"/>
                </a:solidFill>
                <a:latin typeface="Oxygen"/>
                <a:cs typeface="Oxygen"/>
              </a:rPr>
              <a:t>room</a:t>
            </a:r>
            <a:r>
              <a:rPr lang="en-US" dirty="0" smtClean="0">
                <a:solidFill>
                  <a:srgbClr val="585A5A"/>
                </a:solidFill>
                <a:latin typeface="Oxygen"/>
                <a:cs typeface="Oxygen"/>
              </a:rPr>
              <a:t>;</a:t>
            </a:r>
            <a:r>
              <a:rPr dirty="0" smtClean="0">
                <a:solidFill>
                  <a:srgbClr val="585A5A"/>
                </a:solidFill>
                <a:latin typeface="Oxygen"/>
                <a:cs typeface="Oxygen"/>
              </a:rPr>
              <a:t> </a:t>
            </a:r>
            <a:r>
              <a:rPr lang="en-US" dirty="0" smtClean="0">
                <a:solidFill>
                  <a:srgbClr val="585A5A"/>
                </a:solidFill>
                <a:latin typeface="Oxygen"/>
                <a:cs typeface="Oxygen"/>
              </a:rPr>
              <a:t>i</a:t>
            </a:r>
            <a:r>
              <a:rPr dirty="0" smtClean="0">
                <a:solidFill>
                  <a:srgbClr val="585A5A"/>
                </a:solidFill>
                <a:latin typeface="Oxygen"/>
                <a:cs typeface="Oxygen"/>
              </a:rPr>
              <a:t>t </a:t>
            </a:r>
            <a:r>
              <a:rPr dirty="0">
                <a:solidFill>
                  <a:srgbClr val="585A5A"/>
                </a:solidFill>
                <a:latin typeface="Oxygen"/>
                <a:cs typeface="Oxygen"/>
              </a:rPr>
              <a:t>is already in charge of the student. You be in charge of yourself, the classroom, and your response to the situation</a:t>
            </a:r>
            <a:r>
              <a:rPr dirty="0" smtClean="0">
                <a:solidFill>
                  <a:srgbClr val="585A5A"/>
                </a:solidFill>
                <a:latin typeface="Oxygen"/>
                <a:cs typeface="Oxygen"/>
              </a:rPr>
              <a:t>.</a:t>
            </a:r>
            <a:endParaRPr lang="en-US" dirty="0" smtClean="0">
              <a:solidFill>
                <a:srgbClr val="585A5A"/>
              </a:solidFill>
              <a:latin typeface="Oxygen"/>
              <a:cs typeface="Oxygen"/>
            </a:endParaRPr>
          </a:p>
          <a:p>
            <a:pPr>
              <a:lnSpc>
                <a:spcPct val="110000"/>
              </a:lnSpc>
              <a:spcBef>
                <a:spcPts val="0"/>
              </a:spcBef>
              <a:spcAft>
                <a:spcPts val="1000"/>
              </a:spcAft>
            </a:pPr>
            <a:r>
              <a:rPr lang="en-US" dirty="0">
                <a:solidFill>
                  <a:srgbClr val="585A5A"/>
                </a:solidFill>
                <a:latin typeface="Oxygen"/>
                <a:cs typeface="Oxygen"/>
              </a:rPr>
              <a:t>Respond, do not react, to the situation. The student needs assistance in some way. If you can do that, do it. If you also need assistance, get it. It’s not a big deal. You can not do everything all the time. </a:t>
            </a:r>
          </a:p>
          <a:p>
            <a:pPr marL="0" indent="0">
              <a:lnSpc>
                <a:spcPct val="110000"/>
              </a:lnSpc>
              <a:spcBef>
                <a:spcPts val="0"/>
              </a:spcBef>
              <a:spcAft>
                <a:spcPts val="1000"/>
              </a:spcAft>
              <a:buNone/>
            </a:pPr>
            <a:endParaRPr dirty="0">
              <a:solidFill>
                <a:srgbClr val="585A5A"/>
              </a:solidFill>
              <a:latin typeface="Oxygen"/>
              <a:cs typeface="Oxygen"/>
            </a:endParaRPr>
          </a:p>
        </p:txBody>
      </p:sp>
      <p:pic>
        <p:nvPicPr>
          <p:cNvPr id="4" name="Picture 5" descr="Picture 5"/>
          <p:cNvPicPr>
            <a:picLocks/>
          </p:cNvPicPr>
          <p:nvPr/>
        </p:nvPicPr>
        <p:blipFill>
          <a:blip r:embed="rId2">
            <a:extLst/>
          </a:blip>
          <a:srcRect l="34134" t="89261" r="52082" b="1059"/>
          <a:stretch>
            <a:fillRect/>
          </a:stretch>
        </p:blipFill>
        <p:spPr>
          <a:xfrm>
            <a:off x="7307934" y="5037745"/>
            <a:ext cx="1594105" cy="15963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38100">
            <a:solidFill>
              <a:schemeClr val="accent3">
                <a:lumOff val="44000"/>
              </a:schemeClr>
            </a:solidFill>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49"/>
                                        </p:tgtEl>
                                        <p:attrNameLst>
                                          <p:attrName>style.visibility</p:attrName>
                                        </p:attrNameLst>
                                      </p:cBhvr>
                                      <p:to>
                                        <p:strVal val="visible"/>
                                      </p:to>
                                    </p:set>
                                    <p:animEffect transition="in" filter="dissolve">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50">
                                            <p:bg/>
                                          </p:spTgt>
                                        </p:tgtEl>
                                        <p:attrNameLst>
                                          <p:attrName>style.visibility</p:attrName>
                                        </p:attrNameLst>
                                      </p:cBhvr>
                                      <p:to>
                                        <p:strVal val="visible"/>
                                      </p:to>
                                    </p:set>
                                    <p:animEffect transition="in" filter="dissolve">
                                      <p:cBhvr>
                                        <p:cTn id="12" dur="500"/>
                                        <p:tgtEl>
                                          <p:spTgt spid="150">
                                            <p:bg/>
                                          </p:spTgt>
                                        </p:tgtEl>
                                      </p:cBhvr>
                                    </p:animEffect>
                                  </p:childTnLst>
                                </p:cTn>
                              </p:par>
                              <p:par>
                                <p:cTn id="13" presetID="9" presetClass="entr" presetSubtype="0" fill="hold" grpId="2" nodeType="withEffect">
                                  <p:stCondLst>
                                    <p:cond delay="0"/>
                                  </p:stCondLst>
                                  <p:iterate>
                                    <p:tmAbs val="0"/>
                                  </p:iterate>
                                  <p:childTnLst>
                                    <p:set>
                                      <p:cBhvr>
                                        <p:cTn id="14" fill="hold"/>
                                        <p:tgtEl>
                                          <p:spTgt spid="150">
                                            <p:txEl>
                                              <p:pRg st="0" end="0"/>
                                            </p:txEl>
                                          </p:spTgt>
                                        </p:tgtEl>
                                        <p:attrNameLst>
                                          <p:attrName>style.visibility</p:attrName>
                                        </p:attrNameLst>
                                      </p:cBhvr>
                                      <p:to>
                                        <p:strVal val="visible"/>
                                      </p:to>
                                    </p:set>
                                    <p:animEffect transition="in" filter="dissolve">
                                      <p:cBhvr>
                                        <p:cTn id="15" dur="500"/>
                                        <p:tgtEl>
                                          <p:spTgt spid="150">
                                            <p:txEl>
                                              <p:pRg st="0" end="0"/>
                                            </p:txEl>
                                          </p:spTgt>
                                        </p:tgtEl>
                                      </p:cBhvr>
                                    </p:animEffect>
                                  </p:childTnLst>
                                </p:cTn>
                              </p:par>
                            </p:childTnLst>
                          </p:cTn>
                        </p:par>
                        <p:par>
                          <p:cTn id="16" fill="hold">
                            <p:stCondLst>
                              <p:cond delay="500"/>
                            </p:stCondLst>
                            <p:childTnLst>
                              <p:par>
                                <p:cTn id="17" presetID="9" presetClass="entr" presetSubtype="0" fill="hold" grpId="2" nodeType="afterEffect">
                                  <p:stCondLst>
                                    <p:cond delay="0"/>
                                  </p:stCondLst>
                                  <p:iterate>
                                    <p:tmAbs val="0"/>
                                  </p:iterate>
                                  <p:childTnLst>
                                    <p:set>
                                      <p:cBhvr>
                                        <p:cTn id="18" fill="hold"/>
                                        <p:tgtEl>
                                          <p:spTgt spid="150">
                                            <p:txEl>
                                              <p:pRg st="1" end="1"/>
                                            </p:txEl>
                                          </p:spTgt>
                                        </p:tgtEl>
                                        <p:attrNameLst>
                                          <p:attrName>style.visibility</p:attrName>
                                        </p:attrNameLst>
                                      </p:cBhvr>
                                      <p:to>
                                        <p:strVal val="visible"/>
                                      </p:to>
                                    </p:set>
                                    <p:animEffect transition="in" filter="dissolve">
                                      <p:cBhvr>
                                        <p:cTn id="19" dur="500"/>
                                        <p:tgtEl>
                                          <p:spTgt spid="1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1" animBg="1" advAuto="0"/>
      <p:bldP spid="150" grpId="2" build="p" bldLvl="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Box 4"/>
          <p:cNvSpPr txBox="1"/>
          <p:nvPr/>
        </p:nvSpPr>
        <p:spPr>
          <a:xfrm>
            <a:off x="914400" y="3445585"/>
            <a:ext cx="7315200" cy="175432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3600">
                <a:latin typeface="Georgia"/>
                <a:ea typeface="Georgia"/>
                <a:cs typeface="Georgia"/>
                <a:sym typeface="Georgia"/>
              </a:defRPr>
            </a:pPr>
            <a:r>
              <a:rPr dirty="0">
                <a:latin typeface="Alda OT CEV Light Regular"/>
                <a:cs typeface="Alda OT CEV Light Regular"/>
              </a:rPr>
              <a:t>Learn to </a:t>
            </a:r>
            <a:r>
              <a:rPr dirty="0" smtClean="0">
                <a:latin typeface="Alda OT CEV Light Regular"/>
                <a:cs typeface="Alda OT CEV Light Regular"/>
              </a:rPr>
              <a:t>prioritize</a:t>
            </a:r>
            <a:r>
              <a:rPr lang="en-US" dirty="0" smtClean="0">
                <a:latin typeface="Alda OT CEV Light Regular"/>
                <a:cs typeface="Alda OT CEV Light Regular"/>
              </a:rPr>
              <a:t>.</a:t>
            </a:r>
            <a:endParaRPr dirty="0">
              <a:latin typeface="Alda OT CEV Light Regular"/>
              <a:cs typeface="Alda OT CEV Light Regular"/>
            </a:endParaRPr>
          </a:p>
          <a:p>
            <a:pPr algn="ctr">
              <a:defRPr sz="3600">
                <a:latin typeface="Georgia"/>
                <a:ea typeface="Georgia"/>
                <a:cs typeface="Georgia"/>
                <a:sym typeface="Georgia"/>
              </a:defRPr>
            </a:pPr>
            <a:r>
              <a:rPr dirty="0">
                <a:latin typeface="Alda OT CEV Light Regular"/>
                <a:cs typeface="Alda OT CEV Light Regular"/>
              </a:rPr>
              <a:t>Learn to say No!</a:t>
            </a:r>
          </a:p>
          <a:p>
            <a:pPr algn="ctr">
              <a:defRPr sz="3600">
                <a:latin typeface="Georgia"/>
                <a:ea typeface="Georgia"/>
                <a:cs typeface="Georgia"/>
                <a:sym typeface="Georgia"/>
              </a:defRPr>
            </a:pPr>
            <a:r>
              <a:rPr dirty="0">
                <a:latin typeface="Alda OT CEV Light Regular"/>
                <a:cs typeface="Alda OT CEV Light Regular"/>
              </a:rPr>
              <a:t>Learn to delegate.</a:t>
            </a:r>
          </a:p>
        </p:txBody>
      </p:sp>
      <p:sp>
        <p:nvSpPr>
          <p:cNvPr id="155" name="Text Box 5"/>
          <p:cNvSpPr txBox="1"/>
          <p:nvPr/>
        </p:nvSpPr>
        <p:spPr>
          <a:xfrm>
            <a:off x="1257301" y="1298745"/>
            <a:ext cx="6629400" cy="171123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a:solidFill>
                  <a:srgbClr val="5F466A"/>
                </a:solidFill>
                <a:latin typeface="Georgia"/>
                <a:ea typeface="Georgia"/>
                <a:cs typeface="Georgia"/>
                <a:sym typeface="Georgia"/>
              </a:defRPr>
            </a:lvl1pPr>
          </a:lstStyle>
          <a:p>
            <a:pPr>
              <a:lnSpc>
                <a:spcPct val="110000"/>
              </a:lnSpc>
            </a:pPr>
            <a:r>
              <a:rPr dirty="0">
                <a:solidFill>
                  <a:srgbClr val="D65058"/>
                </a:solidFill>
                <a:latin typeface="Alda OT CEV Light Regular"/>
                <a:cs typeface="Alda OT CEV Light Regular"/>
              </a:rPr>
              <a:t>We are to take time with the Lord, our families and ourselves. But often we leave the </a:t>
            </a:r>
            <a:r>
              <a:rPr lang="en-US" i="1" dirty="0" smtClean="0">
                <a:solidFill>
                  <a:srgbClr val="D65058"/>
                </a:solidFill>
                <a:latin typeface="Alda OT CEV Light Regular"/>
                <a:cs typeface="Alda OT CEV Light Regular"/>
              </a:rPr>
              <a:t>ourselves</a:t>
            </a:r>
            <a:r>
              <a:rPr lang="en-US" dirty="0" smtClean="0">
                <a:solidFill>
                  <a:srgbClr val="D65058"/>
                </a:solidFill>
                <a:latin typeface="Alda OT CEV Light Regular"/>
                <a:cs typeface="Alda OT CEV Light Regular"/>
              </a:rPr>
              <a:t> out</a:t>
            </a:r>
            <a:r>
              <a:rPr dirty="0" smtClean="0">
                <a:solidFill>
                  <a:srgbClr val="D65058"/>
                </a:solidFill>
                <a:latin typeface="Alda OT CEV Light Regular"/>
                <a:cs typeface="Alda OT CEV Light Regular"/>
              </a:rPr>
              <a:t>! </a:t>
            </a:r>
            <a:r>
              <a:rPr dirty="0">
                <a:solidFill>
                  <a:srgbClr val="D65058"/>
                </a:solidFill>
                <a:latin typeface="Alda OT CEV Light Regular"/>
                <a:cs typeface="Alda OT CEV Light Regular"/>
              </a:rPr>
              <a:t>If you love yourself, you will care for you. Think of all the </a:t>
            </a:r>
            <a:r>
              <a:rPr lang="en-US" dirty="0" smtClean="0">
                <a:solidFill>
                  <a:srgbClr val="D65058"/>
                </a:solidFill>
                <a:latin typeface="Alda OT CEV Light Regular"/>
                <a:cs typeface="Alda OT CEV Light Regular"/>
              </a:rPr>
              <a:t>h</a:t>
            </a:r>
            <a:r>
              <a:rPr dirty="0" smtClean="0">
                <a:solidFill>
                  <a:srgbClr val="D65058"/>
                </a:solidFill>
                <a:latin typeface="Alda OT CEV Light Regular"/>
                <a:cs typeface="Alda OT CEV Light Regular"/>
              </a:rPr>
              <a:t>ealth advi</a:t>
            </a:r>
            <a:r>
              <a:rPr lang="en-US" dirty="0" smtClean="0">
                <a:solidFill>
                  <a:srgbClr val="D65058"/>
                </a:solidFill>
                <a:latin typeface="Alda OT CEV Light Regular"/>
                <a:cs typeface="Alda OT CEV Light Regular"/>
              </a:rPr>
              <a:t>c</a:t>
            </a:r>
            <a:r>
              <a:rPr dirty="0" smtClean="0">
                <a:solidFill>
                  <a:srgbClr val="D65058"/>
                </a:solidFill>
                <a:latin typeface="Alda OT CEV Light Regular"/>
                <a:cs typeface="Alda OT CEV Light Regular"/>
              </a:rPr>
              <a:t>e </a:t>
            </a:r>
            <a:r>
              <a:rPr dirty="0">
                <a:solidFill>
                  <a:srgbClr val="D65058"/>
                </a:solidFill>
                <a:latin typeface="Alda OT CEV Light Regular"/>
                <a:cs typeface="Alda OT CEV Light Regular"/>
              </a:rPr>
              <a:t>we have and do it!</a:t>
            </a:r>
          </a:p>
        </p:txBody>
      </p:sp>
      <p:sp>
        <p:nvSpPr>
          <p:cNvPr id="5" name="Line"/>
          <p:cNvSpPr/>
          <p:nvPr/>
        </p:nvSpPr>
        <p:spPr>
          <a:xfrm>
            <a:off x="1257301" y="3102162"/>
            <a:ext cx="6629400" cy="2"/>
          </a:xfrm>
          <a:prstGeom prst="line">
            <a:avLst/>
          </a:prstGeom>
          <a:ln w="19050" cmpd="sng">
            <a:solidFill>
              <a:srgbClr val="D65058"/>
            </a:solidFill>
            <a:miter lim="400000"/>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2" nodeType="afterEffect">
                                  <p:stCondLst>
                                    <p:cond delay="0"/>
                                  </p:stCondLst>
                                  <p:iterate>
                                    <p:tmAbs val="0"/>
                                  </p:iterate>
                                  <p:childTnLst>
                                    <p:set>
                                      <p:cBhvr>
                                        <p:cTn id="6" fill="hold"/>
                                        <p:tgtEl>
                                          <p:spTgt spid="154"/>
                                        </p:tgtEl>
                                        <p:attrNameLst>
                                          <p:attrName>style.visibility</p:attrName>
                                        </p:attrNameLst>
                                      </p:cBhvr>
                                      <p:to>
                                        <p:strVal val="visible"/>
                                      </p:to>
                                    </p:set>
                                    <p:animEffect transition="in" filter="dissolve">
                                      <p:cBhvr>
                                        <p:cTn id="7" dur="500"/>
                                        <p:tgtEl>
                                          <p:spTgt spid="154"/>
                                        </p:tgtEl>
                                      </p:cBhvr>
                                    </p:animEffect>
                                  </p:childTnLst>
                                </p:cTn>
                              </p:par>
                            </p:childTnLst>
                          </p:cTn>
                        </p:par>
                        <p:par>
                          <p:cTn id="8" fill="hold">
                            <p:stCondLst>
                              <p:cond delay="500"/>
                            </p:stCondLst>
                            <p:childTnLst>
                              <p:par>
                                <p:cTn id="9" presetID="9" presetClass="entr" fill="hold" grpId="3" nodeType="afterEffect">
                                  <p:stCondLst>
                                    <p:cond delay="0"/>
                                  </p:stCondLst>
                                  <p:iterate>
                                    <p:tmAbs val="0"/>
                                  </p:iterate>
                                  <p:childTnLst>
                                    <p:set>
                                      <p:cBhvr>
                                        <p:cTn id="10" fill="hold"/>
                                        <p:tgtEl>
                                          <p:spTgt spid="155"/>
                                        </p:tgtEl>
                                        <p:attrNameLst>
                                          <p:attrName>style.visibility</p:attrName>
                                        </p:attrNameLst>
                                      </p:cBhvr>
                                      <p:to>
                                        <p:strVal val="visible"/>
                                      </p:to>
                                    </p:set>
                                    <p:animEffect transition="in" filter="dissolve">
                                      <p:cBhvr>
                                        <p:cTn id="11" dur="3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2" animBg="1" advAuto="0"/>
      <p:bldP spid="155" grpId="3"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0000"/>
          </a:blip>
          <a:stretch>
            <a:fillRect/>
          </a:stretch>
        </a:blipFill>
        <a:effectLst/>
      </p:bgPr>
    </p:bg>
    <p:spTree>
      <p:nvGrpSpPr>
        <p:cNvPr id="1" name=""/>
        <p:cNvGrpSpPr/>
        <p:nvPr/>
      </p:nvGrpSpPr>
      <p:grpSpPr>
        <a:xfrm>
          <a:off x="0" y="0"/>
          <a:ext cx="0" cy="0"/>
          <a:chOff x="0" y="0"/>
          <a:chExt cx="0" cy="0"/>
        </a:xfrm>
      </p:grpSpPr>
      <p:sp>
        <p:nvSpPr>
          <p:cNvPr id="159" name="Text Box 4"/>
          <p:cNvSpPr txBox="1"/>
          <p:nvPr/>
        </p:nvSpPr>
        <p:spPr>
          <a:xfrm>
            <a:off x="914400" y="3159130"/>
            <a:ext cx="7315200" cy="13849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spcBef>
                <a:spcPts val="1800"/>
              </a:spcBef>
              <a:defRPr sz="6400">
                <a:solidFill>
                  <a:srgbClr val="AA6554"/>
                </a:solidFill>
                <a:latin typeface="Georgia"/>
                <a:ea typeface="Georgia"/>
                <a:cs typeface="Georgia"/>
                <a:sym typeface="Georgia"/>
              </a:defRPr>
            </a:pPr>
            <a:r>
              <a:rPr sz="6000" dirty="0">
                <a:solidFill>
                  <a:srgbClr val="D37C62"/>
                </a:solidFill>
                <a:latin typeface="Alda OT CEV Light Regular"/>
                <a:cs typeface="Alda OT CEV Light Regular"/>
              </a:rPr>
              <a:t>You are not alone! </a:t>
            </a:r>
          </a:p>
          <a:p>
            <a:pPr algn="ctr">
              <a:defRPr>
                <a:latin typeface="Georgia"/>
                <a:ea typeface="Georgia"/>
                <a:cs typeface="Georgia"/>
                <a:sym typeface="Georgia"/>
              </a:defRPr>
            </a:pPr>
            <a:r>
              <a:rPr dirty="0">
                <a:solidFill>
                  <a:srgbClr val="FFFFFF"/>
                </a:solidFill>
                <a:latin typeface="Alda OT CEV Light Regular"/>
                <a:cs typeface="Alda OT CEV Light Regular"/>
              </a:rPr>
              <a:t>There is a higher </a:t>
            </a:r>
            <a:r>
              <a:rPr dirty="0" smtClean="0">
                <a:solidFill>
                  <a:srgbClr val="FFFFFF"/>
                </a:solidFill>
                <a:latin typeface="Alda OT CEV Light Regular"/>
                <a:cs typeface="Alda OT CEV Light Regular"/>
              </a:rPr>
              <a:t>power.</a:t>
            </a:r>
            <a:r>
              <a:rPr lang="en-US" dirty="0" smtClean="0">
                <a:solidFill>
                  <a:srgbClr val="FFFFFF"/>
                </a:solidFill>
                <a:latin typeface="Alda OT CEV Light Regular"/>
                <a:cs typeface="Alda OT CEV Light Regular"/>
              </a:rPr>
              <a:t> </a:t>
            </a:r>
            <a:r>
              <a:rPr dirty="0" smtClean="0">
                <a:solidFill>
                  <a:srgbClr val="FFFFFF"/>
                </a:solidFill>
                <a:latin typeface="Alda OT CEV Light Regular"/>
                <a:cs typeface="Alda OT CEV Light Regular"/>
              </a:rPr>
              <a:t>Put </a:t>
            </a:r>
            <a:r>
              <a:rPr lang="en-US" dirty="0" smtClean="0">
                <a:solidFill>
                  <a:srgbClr val="FFFFFF"/>
                </a:solidFill>
                <a:latin typeface="Alda OT CEV Light Regular"/>
                <a:cs typeface="Alda OT CEV Light Regular"/>
              </a:rPr>
              <a:t>y</a:t>
            </a:r>
            <a:r>
              <a:rPr dirty="0" smtClean="0">
                <a:solidFill>
                  <a:srgbClr val="FFFFFF"/>
                </a:solidFill>
                <a:latin typeface="Alda OT CEV Light Regular"/>
                <a:cs typeface="Alda OT CEV Light Regular"/>
              </a:rPr>
              <a:t>ourself </a:t>
            </a:r>
            <a:r>
              <a:rPr dirty="0">
                <a:solidFill>
                  <a:srgbClr val="FFFFFF"/>
                </a:solidFill>
                <a:latin typeface="Alda OT CEV Light Regular"/>
                <a:cs typeface="Alda OT CEV Light Regular"/>
              </a:rPr>
              <a:t>in His </a:t>
            </a:r>
            <a:r>
              <a:rPr lang="en-US" dirty="0" smtClean="0">
                <a:solidFill>
                  <a:srgbClr val="FFFFFF"/>
                </a:solidFill>
                <a:latin typeface="Alda OT CEV Light Regular"/>
                <a:cs typeface="Alda OT CEV Light Regular"/>
              </a:rPr>
              <a:t>h</a:t>
            </a:r>
            <a:r>
              <a:rPr dirty="0" smtClean="0">
                <a:solidFill>
                  <a:srgbClr val="FFFFFF"/>
                </a:solidFill>
                <a:latin typeface="Alda OT CEV Light Regular"/>
                <a:cs typeface="Alda OT CEV Light Regular"/>
              </a:rPr>
              <a:t>ands</a:t>
            </a:r>
            <a:r>
              <a:rPr dirty="0">
                <a:solidFill>
                  <a:srgbClr val="FFFFFF"/>
                </a:solidFill>
                <a:latin typeface="Alda OT CEV Light Regular"/>
                <a:cs typeface="Alda OT CEV Light Regular"/>
              </a:rPr>
              <a:t>!</a:t>
            </a:r>
          </a:p>
        </p:txBody>
      </p:sp>
      <p:sp>
        <p:nvSpPr>
          <p:cNvPr id="160" name="Text Box 5"/>
          <p:cNvSpPr txBox="1"/>
          <p:nvPr/>
        </p:nvSpPr>
        <p:spPr>
          <a:xfrm>
            <a:off x="914400" y="2930876"/>
            <a:ext cx="7315200" cy="461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solidFill>
                  <a:srgbClr val="5F466A"/>
                </a:solidFill>
                <a:latin typeface="Georgia"/>
                <a:ea typeface="Georgia"/>
                <a:cs typeface="Georgia"/>
                <a:sym typeface="Georgia"/>
              </a:defRPr>
            </a:lvl1pPr>
          </a:lstStyle>
          <a:p>
            <a:r>
              <a:rPr lang="en-US" dirty="0" smtClean="0">
                <a:solidFill>
                  <a:schemeClr val="bg1"/>
                </a:solidFill>
                <a:latin typeface="Alda OT CEV Light Regular"/>
                <a:cs typeface="Alda OT CEV Light Regular"/>
              </a:rPr>
              <a:t>But above all…</a:t>
            </a:r>
            <a:endParaRPr lang="en-US" dirty="0">
              <a:solidFill>
                <a:schemeClr val="bg1"/>
              </a:solidFill>
              <a:latin typeface="Alda OT CEV Light Regular"/>
              <a:cs typeface="Alda OT CEV Light Regula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59"/>
                                        </p:tgtEl>
                                        <p:attrNameLst>
                                          <p:attrName>style.visibility</p:attrName>
                                        </p:attrNameLst>
                                      </p:cBhvr>
                                      <p:to>
                                        <p:strVal val="visible"/>
                                      </p:to>
                                    </p:set>
                                    <p:animEffect transition="in" filter="dissolve">
                                      <p:cBhvr>
                                        <p:cTn id="7" dur="500"/>
                                        <p:tgtEl>
                                          <p:spTgt spid="15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60"/>
                                        </p:tgtEl>
                                        <p:attrNameLst>
                                          <p:attrName>style.visibility</p:attrName>
                                        </p:attrNameLst>
                                      </p:cBhvr>
                                      <p:to>
                                        <p:strVal val="visible"/>
                                      </p:to>
                                    </p:set>
                                    <p:animEffect transition="in" filter="dissolve">
                                      <p:cBhvr>
                                        <p:cTn id="11" dur="3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1" animBg="1" advAuto="0"/>
      <p:bldP spid="160"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5"/>
          <p:cNvSpPr txBox="1"/>
          <p:nvPr/>
        </p:nvSpPr>
        <p:spPr>
          <a:xfrm>
            <a:off x="1171816" y="2106505"/>
            <a:ext cx="6629400" cy="3693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i="1">
                <a:solidFill>
                  <a:srgbClr val="5F466A"/>
                </a:solidFill>
                <a:latin typeface="Georgia"/>
                <a:ea typeface="Georgia"/>
                <a:cs typeface="Georgia"/>
                <a:sym typeface="Georgia"/>
              </a:defRPr>
            </a:lvl1pPr>
          </a:lstStyle>
          <a:p>
            <a:r>
              <a:rPr sz="1800" i="0" dirty="0" smtClean="0">
                <a:solidFill>
                  <a:srgbClr val="D65058"/>
                </a:solidFill>
                <a:latin typeface="Alda OT CEV Regular Italic"/>
                <a:cs typeface="Alda OT CEV Regular Italic"/>
              </a:rPr>
              <a:t>“</a:t>
            </a:r>
            <a:r>
              <a:rPr sz="1800" i="0" dirty="0">
                <a:solidFill>
                  <a:srgbClr val="D65058"/>
                </a:solidFill>
                <a:latin typeface="Alda OT CEV Regular Italic"/>
                <a:cs typeface="Alda OT CEV Regular Italic"/>
              </a:rPr>
              <a:t>If you do not have a plan, you are planning to fail.”</a:t>
            </a:r>
          </a:p>
        </p:txBody>
      </p:sp>
      <p:sp>
        <p:nvSpPr>
          <p:cNvPr id="40" name="Text Box 4"/>
          <p:cNvSpPr txBox="1"/>
          <p:nvPr/>
        </p:nvSpPr>
        <p:spPr>
          <a:xfrm>
            <a:off x="946150" y="1146629"/>
            <a:ext cx="7251700"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Components of a Discipline Plan</a:t>
            </a:r>
          </a:p>
        </p:txBody>
      </p:sp>
      <p:sp>
        <p:nvSpPr>
          <p:cNvPr id="41" name="Text Box 5"/>
          <p:cNvSpPr txBox="1"/>
          <p:nvPr/>
        </p:nvSpPr>
        <p:spPr>
          <a:xfrm>
            <a:off x="1257300" y="2503302"/>
            <a:ext cx="6629400" cy="16912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General Classroom Rules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Procedures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Rewards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Consequences</a:t>
            </a:r>
          </a:p>
        </p:txBody>
      </p:sp>
      <p:sp>
        <p:nvSpPr>
          <p:cNvPr id="44" name="Line"/>
          <p:cNvSpPr/>
          <p:nvPr/>
        </p:nvSpPr>
        <p:spPr>
          <a:xfrm>
            <a:off x="1257301" y="2513667"/>
            <a:ext cx="6629400" cy="2"/>
          </a:xfrm>
          <a:prstGeom prst="line">
            <a:avLst/>
          </a:prstGeom>
          <a:ln w="19050" cmpd="sng">
            <a:solidFill>
              <a:srgbClr val="D65058"/>
            </a:solidFill>
            <a:miter lim="400000"/>
          </a:ln>
        </p:spPr>
        <p:txBody>
          <a:bodyPr lIns="45718" tIns="45718" rIns="45718" bIns="45718"/>
          <a:lstStyle/>
          <a:p>
            <a:endParaRPr>
              <a:ln>
                <a:solidFill>
                  <a:srgbClr val="F15A24"/>
                </a:solidFill>
              </a:ln>
            </a:endParaRPr>
          </a:p>
        </p:txBody>
      </p:sp>
      <p:pic>
        <p:nvPicPr>
          <p:cNvPr id="6" name="Picture 15" descr="Picture 15"/>
          <p:cNvPicPr>
            <a:picLocks noChangeAspect="1"/>
          </p:cNvPicPr>
          <p:nvPr/>
        </p:nvPicPr>
        <p:blipFill>
          <a:blip r:embed="rId2">
            <a:extLst/>
          </a:blip>
          <a:stretch>
            <a:fillRect/>
          </a:stretch>
        </p:blipFill>
        <p:spPr>
          <a:xfrm>
            <a:off x="5362511" y="3954675"/>
            <a:ext cx="3613479" cy="3260945"/>
          </a:xfrm>
          <a:prstGeom prst="rect">
            <a:avLst/>
          </a:prstGeom>
          <a:ln w="12700">
            <a:miter lim="400000"/>
          </a:ln>
        </p:spPr>
      </p:pic>
      <p:sp>
        <p:nvSpPr>
          <p:cNvPr id="7" name="Text Box 4"/>
          <p:cNvSpPr txBox="1"/>
          <p:nvPr/>
        </p:nvSpPr>
        <p:spPr>
          <a:xfrm>
            <a:off x="6927056" y="4590944"/>
            <a:ext cx="1676401" cy="4616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D1D4BA"/>
                </a:solidFill>
                <a:latin typeface="Georgia"/>
                <a:ea typeface="Georgia"/>
                <a:cs typeface="Georgia"/>
                <a:sym typeface="Georgia"/>
              </a:defRPr>
            </a:lvl1pPr>
          </a:lstStyle>
          <a:p>
            <a:r>
              <a:rPr dirty="0">
                <a:latin typeface="Alda OT CEV Bold"/>
                <a:cs typeface="Alda OT CEV Bold"/>
              </a:rPr>
              <a:t>Discipline</a:t>
            </a:r>
          </a:p>
        </p:txBody>
      </p:sp>
      <p:sp>
        <p:nvSpPr>
          <p:cNvPr id="2" name="Rectangle 1"/>
          <p:cNvSpPr/>
          <p:nvPr/>
        </p:nvSpPr>
        <p:spPr>
          <a:xfrm rot="1472201">
            <a:off x="5966209" y="5569107"/>
            <a:ext cx="380344" cy="19908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j-lt"/>
              <a:ea typeface="+mj-ea"/>
              <a:cs typeface="+mj-cs"/>
              <a:sym typeface="Helvetica"/>
            </a:endParaRPr>
          </a:p>
        </p:txBody>
      </p:sp>
      <p:sp>
        <p:nvSpPr>
          <p:cNvPr id="11" name="Rectangle 10"/>
          <p:cNvSpPr/>
          <p:nvPr/>
        </p:nvSpPr>
        <p:spPr>
          <a:xfrm rot="273416">
            <a:off x="5931975" y="5540498"/>
            <a:ext cx="153440" cy="152264"/>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j-lt"/>
              <a:ea typeface="+mj-ea"/>
              <a:cs typeface="+mj-cs"/>
              <a:sym typeface="Helvetica"/>
            </a:endParaRPr>
          </a:p>
        </p:txBody>
      </p:sp>
      <p:sp>
        <p:nvSpPr>
          <p:cNvPr id="10" name="Rectangle 9"/>
          <p:cNvSpPr/>
          <p:nvPr/>
        </p:nvSpPr>
        <p:spPr>
          <a:xfrm rot="1347677">
            <a:off x="5851073" y="5550388"/>
            <a:ext cx="527960" cy="136707"/>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50000"/>
              </a:lnSpc>
              <a:spcBef>
                <a:spcPts val="0"/>
              </a:spcBef>
              <a:spcAft>
                <a:spcPts val="0"/>
              </a:spcAft>
              <a:buClrTx/>
              <a:buSzTx/>
              <a:buFontTx/>
              <a:buNone/>
              <a:tabLst/>
            </a:pPr>
            <a:r>
              <a:rPr kumimoji="0" lang="en-US" sz="800" b="0" i="0" u="none" strike="noStrike" cap="none" spc="0" normalizeH="0" baseline="0" dirty="0" smtClean="0">
                <a:ln>
                  <a:noFill/>
                </a:ln>
                <a:solidFill>
                  <a:srgbClr val="000000"/>
                </a:solidFill>
                <a:effectLst/>
                <a:uFillTx/>
                <a:latin typeface="Oxygen"/>
                <a:ea typeface="+mj-ea"/>
                <a:cs typeface="Oxygen"/>
                <a:sym typeface="Helvetica"/>
              </a:rPr>
              <a:t>RULES</a:t>
            </a:r>
            <a:endParaRPr kumimoji="0" lang="en-US" sz="800" b="0" i="0" u="none" strike="noStrike" cap="none" spc="0" normalizeH="0" baseline="0" dirty="0">
              <a:ln>
                <a:noFill/>
              </a:ln>
              <a:solidFill>
                <a:srgbClr val="000000"/>
              </a:solidFill>
              <a:effectLst/>
              <a:uFillTx/>
              <a:latin typeface="Oxygen"/>
              <a:ea typeface="+mj-ea"/>
              <a:cs typeface="Oxygen"/>
              <a:sym typeface="Helvetica"/>
            </a:endParaRPr>
          </a:p>
        </p:txBody>
      </p:sp>
    </p:spTree>
  </p:cSld>
  <p:clrMapOvr>
    <a:masterClrMapping/>
  </p:clrMapOvr>
  <mc:AlternateContent xmlns:mc="http://schemas.openxmlformats.org/markup-compatibility/2006" xmlns:p14="http://schemas.microsoft.com/office/powerpoint/2010/main">
    <mc:Choice Requires="p14">
      <p:transition spd="slow" p14:dur="1200">
        <p:wip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8"/>
                                        </p:tgtEl>
                                        <p:attrNameLst>
                                          <p:attrName>style.visibility</p:attrName>
                                        </p:attrNameLst>
                                      </p:cBhvr>
                                      <p:to>
                                        <p:strVal val="visible"/>
                                      </p:to>
                                    </p:set>
                                    <p:animEffect transition="in" filter="dissolve">
                                      <p:cBhvr>
                                        <p:cTn id="7" dur="300"/>
                                        <p:tgtEl>
                                          <p:spTgt spid="38"/>
                                        </p:tgtEl>
                                      </p:cBhvr>
                                    </p:animEffect>
                                  </p:childTnLst>
                                </p:cTn>
                              </p:par>
                            </p:childTnLst>
                          </p:cTn>
                        </p:par>
                        <p:par>
                          <p:cTn id="8" fill="hold">
                            <p:stCondLst>
                              <p:cond delay="300"/>
                            </p:stCondLst>
                            <p:childTnLst>
                              <p:par>
                                <p:cTn id="9" presetID="9" presetClass="entr" fill="hold" grpId="2" nodeType="afterEffect">
                                  <p:stCondLst>
                                    <p:cond delay="0"/>
                                  </p:stCondLst>
                                  <p:iterate>
                                    <p:tmAbs val="0"/>
                                  </p:iterate>
                                  <p:childTnLst>
                                    <p:set>
                                      <p:cBhvr>
                                        <p:cTn id="10" fill="hold"/>
                                        <p:tgtEl>
                                          <p:spTgt spid="40"/>
                                        </p:tgtEl>
                                        <p:attrNameLst>
                                          <p:attrName>style.visibility</p:attrName>
                                        </p:attrNameLst>
                                      </p:cBhvr>
                                      <p:to>
                                        <p:strVal val="visible"/>
                                      </p:to>
                                    </p:set>
                                    <p:animEffect transition="in" filter="dissolv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41">
                                            <p:bg/>
                                          </p:spTgt>
                                        </p:tgtEl>
                                        <p:attrNameLst>
                                          <p:attrName>style.visibility</p:attrName>
                                        </p:attrNameLst>
                                      </p:cBhvr>
                                      <p:to>
                                        <p:strVal val="visible"/>
                                      </p:to>
                                    </p:set>
                                    <p:animEffect transition="in" filter="dissolve">
                                      <p:cBhvr>
                                        <p:cTn id="16" dur="500"/>
                                        <p:tgtEl>
                                          <p:spTgt spid="41">
                                            <p:bg/>
                                          </p:spTgt>
                                        </p:tgtEl>
                                      </p:cBhvr>
                                    </p:animEffect>
                                  </p:childTnLst>
                                </p:cTn>
                              </p:par>
                              <p:par>
                                <p:cTn id="17" presetID="9" presetClass="entr" presetSubtype="0" fill="hold" grpId="3" nodeType="withEffect">
                                  <p:stCondLst>
                                    <p:cond delay="0"/>
                                  </p:stCondLst>
                                  <p:iterate>
                                    <p:tmAbs val="0"/>
                                  </p:iterate>
                                  <p:childTnLst>
                                    <p:set>
                                      <p:cBhvr>
                                        <p:cTn id="18" fill="hold"/>
                                        <p:tgtEl>
                                          <p:spTgt spid="41">
                                            <p:txEl>
                                              <p:pRg st="0" end="0"/>
                                            </p:txEl>
                                          </p:spTgt>
                                        </p:tgtEl>
                                        <p:attrNameLst>
                                          <p:attrName>style.visibility</p:attrName>
                                        </p:attrNameLst>
                                      </p:cBhvr>
                                      <p:to>
                                        <p:strVal val="visible"/>
                                      </p:to>
                                    </p:set>
                                    <p:animEffect transition="in" filter="dissolve">
                                      <p:cBhvr>
                                        <p:cTn id="19" dur="500"/>
                                        <p:tgtEl>
                                          <p:spTgt spid="41">
                                            <p:txEl>
                                              <p:pRg st="0" end="0"/>
                                            </p:txEl>
                                          </p:spTgt>
                                        </p:tgtEl>
                                      </p:cBhvr>
                                    </p:animEffect>
                                  </p:childTnLst>
                                </p:cTn>
                              </p:par>
                            </p:childTnLst>
                          </p:cTn>
                        </p:par>
                        <p:par>
                          <p:cTn id="20" fill="hold">
                            <p:stCondLst>
                              <p:cond delay="500"/>
                            </p:stCondLst>
                            <p:childTnLst>
                              <p:par>
                                <p:cTn id="21" presetID="9" presetClass="entr" fill="hold" grpId="3" nodeType="afterEffect">
                                  <p:stCondLst>
                                    <p:cond delay="0"/>
                                  </p:stCondLst>
                                  <p:iterate>
                                    <p:tmAbs val="0"/>
                                  </p:iterate>
                                  <p:childTnLst>
                                    <p:set>
                                      <p:cBhvr>
                                        <p:cTn id="22" fill="hold"/>
                                        <p:tgtEl>
                                          <p:spTgt spid="41">
                                            <p:txEl>
                                              <p:pRg st="1" end="1"/>
                                            </p:txEl>
                                          </p:spTgt>
                                        </p:tgtEl>
                                        <p:attrNameLst>
                                          <p:attrName>style.visibility</p:attrName>
                                        </p:attrNameLst>
                                      </p:cBhvr>
                                      <p:to>
                                        <p:strVal val="visible"/>
                                      </p:to>
                                    </p:set>
                                    <p:animEffect transition="in" filter="dissolve">
                                      <p:cBhvr>
                                        <p:cTn id="23" dur="500"/>
                                        <p:tgtEl>
                                          <p:spTgt spid="4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3" nodeType="clickEffect">
                                  <p:stCondLst>
                                    <p:cond delay="0"/>
                                  </p:stCondLst>
                                  <p:iterate>
                                    <p:tmAbs val="0"/>
                                  </p:iterate>
                                  <p:childTnLst>
                                    <p:set>
                                      <p:cBhvr>
                                        <p:cTn id="27" fill="hold"/>
                                        <p:tgtEl>
                                          <p:spTgt spid="41">
                                            <p:txEl>
                                              <p:pRg st="2" end="2"/>
                                            </p:txEl>
                                          </p:spTgt>
                                        </p:tgtEl>
                                        <p:attrNameLst>
                                          <p:attrName>style.visibility</p:attrName>
                                        </p:attrNameLst>
                                      </p:cBhvr>
                                      <p:to>
                                        <p:strVal val="visible"/>
                                      </p:to>
                                    </p:set>
                                    <p:animEffect transition="in" filter="dissolve">
                                      <p:cBhvr>
                                        <p:cTn id="28" dur="500"/>
                                        <p:tgtEl>
                                          <p:spTgt spid="4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fill="hold" grpId="3" nodeType="clickEffect">
                                  <p:stCondLst>
                                    <p:cond delay="0"/>
                                  </p:stCondLst>
                                  <p:iterate>
                                    <p:tmAbs val="0"/>
                                  </p:iterate>
                                  <p:childTnLst>
                                    <p:set>
                                      <p:cBhvr>
                                        <p:cTn id="32" fill="hold"/>
                                        <p:tgtEl>
                                          <p:spTgt spid="41">
                                            <p:txEl>
                                              <p:pRg st="3" end="3"/>
                                            </p:txEl>
                                          </p:spTgt>
                                        </p:tgtEl>
                                        <p:attrNameLst>
                                          <p:attrName>style.visibility</p:attrName>
                                        </p:attrNameLst>
                                      </p:cBhvr>
                                      <p:to>
                                        <p:strVal val="visible"/>
                                      </p:to>
                                    </p:set>
                                    <p:animEffect transition="in" filter="dissolve">
                                      <p:cBhvr>
                                        <p:cTn id="33" dur="500"/>
                                        <p:tgtEl>
                                          <p:spTgt spid="41">
                                            <p:txEl>
                                              <p:pRg st="3" end="3"/>
                                            </p:txEl>
                                          </p:spTgt>
                                        </p:tgtEl>
                                      </p:cBhvr>
                                    </p:animEffect>
                                  </p:childTnLst>
                                </p:cTn>
                              </p:par>
                            </p:childTnLst>
                          </p:cTn>
                        </p:par>
                        <p:par>
                          <p:cTn id="34" fill="hold">
                            <p:stCondLst>
                              <p:cond delay="500"/>
                            </p:stCondLst>
                            <p:childTnLst>
                              <p:par>
                                <p:cTn id="35" presetID="9" presetClass="entr" fill="hold" grpId="0" nodeType="afterEffect">
                                  <p:stCondLst>
                                    <p:cond delay="0"/>
                                  </p:stCondLst>
                                  <p:iterate>
                                    <p:tmAbs val="0"/>
                                  </p:iterate>
                                  <p:childTnLst>
                                    <p:set>
                                      <p:cBhvr>
                                        <p:cTn id="36" fill="hold"/>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1" animBg="1" advAuto="0"/>
      <p:bldP spid="40" grpId="2" animBg="1" advAuto="0"/>
      <p:bldP spid="41" grpId="3" build="p" bldLvl="5" animBg="1" advAuto="0"/>
      <p:bldP spid="7"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4"/>
          <p:cNvSpPr txBox="1"/>
          <p:nvPr/>
        </p:nvSpPr>
        <p:spPr>
          <a:xfrm>
            <a:off x="916215" y="1147836"/>
            <a:ext cx="7311571"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lgn="ctr">
              <a:defRPr sz="3600">
                <a:latin typeface="Georgia"/>
                <a:ea typeface="Georgia"/>
                <a:cs typeface="Georgia"/>
                <a:sym typeface="Georgia"/>
              </a:defRPr>
            </a:lvl1pPr>
          </a:lstStyle>
          <a:p>
            <a:pPr algn="l"/>
            <a:r>
              <a:rPr dirty="0">
                <a:latin typeface="Alda OT CEV Light Regular"/>
                <a:cs typeface="Alda OT CEV Light Regular"/>
              </a:rPr>
              <a:t>Sample of </a:t>
            </a:r>
            <a:r>
              <a:rPr dirty="0" smtClean="0">
                <a:latin typeface="Alda OT CEV Light Regular"/>
                <a:cs typeface="Alda OT CEV Light Regular"/>
              </a:rPr>
              <a:t>General</a:t>
            </a:r>
            <a:r>
              <a:rPr lang="en-US" dirty="0" smtClean="0">
                <a:latin typeface="Alda OT CEV Light Regular"/>
                <a:cs typeface="Alda OT CEV Light Regular"/>
              </a:rPr>
              <a:t> Rules</a:t>
            </a:r>
            <a:endParaRPr dirty="0">
              <a:latin typeface="Alda OT CEV Light Regular"/>
              <a:cs typeface="Alda OT CEV Light Regular"/>
            </a:endParaRPr>
          </a:p>
        </p:txBody>
      </p:sp>
      <p:sp>
        <p:nvSpPr>
          <p:cNvPr id="47" name="Text Box 5"/>
          <p:cNvSpPr txBox="1"/>
          <p:nvPr/>
        </p:nvSpPr>
        <p:spPr>
          <a:xfrm>
            <a:off x="1236970" y="2114545"/>
            <a:ext cx="3314700" cy="825350"/>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numCol="1">
            <a:spAutoFit/>
          </a:bodyPr>
          <a:lstStyle/>
          <a:p>
            <a:pPr marL="240631" indent="-240631">
              <a:lnSpc>
                <a:spcPct val="110000"/>
              </a:lnSpc>
              <a:spcAft>
                <a:spcPts val="1000"/>
              </a:spcAft>
              <a:buSzPct val="80000"/>
              <a:buFont typeface="Verdana"/>
              <a:buChar char="✓"/>
              <a:defRPr sz="3200">
                <a:latin typeface="Verdana"/>
                <a:ea typeface="Verdana"/>
                <a:cs typeface="Verdana"/>
                <a:sym typeface="Verdana"/>
              </a:defRPr>
            </a:pPr>
            <a:r>
              <a:rPr sz="1800" dirty="0">
                <a:solidFill>
                  <a:srgbClr val="585A5A"/>
                </a:solidFill>
                <a:latin typeface="Oxygen"/>
                <a:cs typeface="Oxygen"/>
              </a:rPr>
              <a:t>Kindness</a:t>
            </a:r>
          </a:p>
          <a:p>
            <a:pPr marL="240631" indent="-240631">
              <a:lnSpc>
                <a:spcPct val="110000"/>
              </a:lnSpc>
              <a:spcAft>
                <a:spcPts val="1000"/>
              </a:spcAft>
              <a:buSzPct val="80000"/>
              <a:buFont typeface="Verdana"/>
              <a:buChar char="✓"/>
              <a:defRPr sz="3200">
                <a:latin typeface="Verdana"/>
                <a:ea typeface="Verdana"/>
                <a:cs typeface="Verdana"/>
                <a:sym typeface="Verdana"/>
              </a:defRPr>
            </a:pPr>
            <a:r>
              <a:rPr sz="1800" dirty="0" smtClean="0">
                <a:solidFill>
                  <a:srgbClr val="585A5A"/>
                </a:solidFill>
                <a:latin typeface="Oxygen"/>
                <a:cs typeface="Oxygen"/>
              </a:rPr>
              <a:t>Work</a:t>
            </a:r>
            <a:endParaRPr sz="1800" dirty="0">
              <a:solidFill>
                <a:srgbClr val="585A5A"/>
              </a:solidFill>
              <a:latin typeface="Oxygen"/>
              <a:cs typeface="Oxygen"/>
            </a:endParaRPr>
          </a:p>
        </p:txBody>
      </p:sp>
      <p:sp>
        <p:nvSpPr>
          <p:cNvPr id="5" name="Text Box 5"/>
          <p:cNvSpPr txBox="1"/>
          <p:nvPr/>
        </p:nvSpPr>
        <p:spPr>
          <a:xfrm>
            <a:off x="4745818" y="2111248"/>
            <a:ext cx="3314700" cy="825350"/>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numCol="1">
            <a:spAutoFit/>
          </a:bodyPr>
          <a:lstStyle/>
          <a:p>
            <a:pPr marL="240631" indent="-240631">
              <a:lnSpc>
                <a:spcPct val="110000"/>
              </a:lnSpc>
              <a:spcAft>
                <a:spcPts val="1000"/>
              </a:spcAft>
              <a:buSzPct val="80000"/>
              <a:buFont typeface="Verdana"/>
              <a:buChar char="✓"/>
              <a:defRPr sz="3200">
                <a:latin typeface="Verdana"/>
                <a:ea typeface="Verdana"/>
                <a:cs typeface="Verdana"/>
                <a:sym typeface="Verdana"/>
              </a:defRPr>
            </a:pPr>
            <a:r>
              <a:rPr lang="en-US" sz="1800" dirty="0">
                <a:solidFill>
                  <a:srgbClr val="585A5A"/>
                </a:solidFill>
                <a:latin typeface="Oxygen"/>
                <a:cs typeface="Oxygen"/>
              </a:rPr>
              <a:t>Quietness</a:t>
            </a:r>
          </a:p>
          <a:p>
            <a:pPr marL="240631" indent="-240631">
              <a:lnSpc>
                <a:spcPct val="110000"/>
              </a:lnSpc>
              <a:spcAft>
                <a:spcPts val="1000"/>
              </a:spcAft>
              <a:buSzPct val="80000"/>
              <a:buFont typeface="Verdana"/>
              <a:buChar char="✓"/>
              <a:defRPr sz="3200">
                <a:latin typeface="Verdana"/>
                <a:ea typeface="Verdana"/>
                <a:cs typeface="Verdana"/>
                <a:sym typeface="Verdana"/>
              </a:defRPr>
            </a:pPr>
            <a:r>
              <a:rPr lang="en-US" sz="1800" dirty="0">
                <a:solidFill>
                  <a:srgbClr val="585A5A"/>
                </a:solidFill>
                <a:latin typeface="Oxygen"/>
                <a:cs typeface="Oxygen"/>
              </a:rPr>
              <a:t>Cleanliness</a:t>
            </a:r>
          </a:p>
        </p:txBody>
      </p:sp>
      <p:cxnSp>
        <p:nvCxnSpPr>
          <p:cNvPr id="6" name="Straight Connector 5"/>
          <p:cNvCxnSpPr/>
          <p:nvPr/>
        </p:nvCxnSpPr>
        <p:spPr>
          <a:xfrm>
            <a:off x="4497660" y="2170210"/>
            <a:ext cx="0" cy="1051253"/>
          </a:xfrm>
          <a:prstGeom prst="line">
            <a:avLst/>
          </a:prstGeom>
          <a:ln w="3175" cmpd="sng">
            <a:solidFill>
              <a:schemeClr val="bg2">
                <a:lumMod val="40000"/>
                <a:lumOff val="60000"/>
              </a:schemeClr>
            </a:solidFill>
          </a:ln>
        </p:spPr>
        <p:style>
          <a:lnRef idx="1">
            <a:schemeClr val="dk1"/>
          </a:lnRef>
          <a:fillRef idx="0">
            <a:schemeClr val="dk1"/>
          </a:fillRef>
          <a:effectRef idx="0">
            <a:schemeClr val="dk1"/>
          </a:effectRef>
          <a:fontRef idx="minor">
            <a:schemeClr val="tx1"/>
          </a:fontRef>
        </p:style>
      </p:cxnSp>
      <p:pic>
        <p:nvPicPr>
          <p:cNvPr id="7" name="pasted-image.tiff" descr="pasted-image.tiff"/>
          <p:cNvPicPr>
            <a:picLocks noChangeAspect="1"/>
          </p:cNvPicPr>
          <p:nvPr/>
        </p:nvPicPr>
        <p:blipFill>
          <a:blip r:embed="rId2">
            <a:extLst/>
          </a:blip>
          <a:stretch>
            <a:fillRect/>
          </a:stretch>
        </p:blipFill>
        <p:spPr>
          <a:xfrm>
            <a:off x="1483124" y="3956145"/>
            <a:ext cx="6177753" cy="2294652"/>
          </a:xfrm>
          <a:prstGeom prst="rect">
            <a:avLst/>
          </a:prstGeom>
          <a:ln w="12700">
            <a:miter lim="400000"/>
          </a:ln>
          <a:effectLst>
            <a:outerShdw blurRad="101600" dist="25400" dir="54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47">
                                            <p:bg/>
                                          </p:spTgt>
                                        </p:tgtEl>
                                        <p:attrNameLst>
                                          <p:attrName>style.visibility</p:attrName>
                                        </p:attrNameLst>
                                      </p:cBhvr>
                                      <p:to>
                                        <p:strVal val="visible"/>
                                      </p:to>
                                    </p:set>
                                    <p:animEffect transition="in" filter="dissolve">
                                      <p:cBhvr>
                                        <p:cTn id="12" dur="500"/>
                                        <p:tgtEl>
                                          <p:spTgt spid="47">
                                            <p:bg/>
                                          </p:spTgt>
                                        </p:tgtEl>
                                      </p:cBhvr>
                                    </p:animEffect>
                                  </p:childTnLst>
                                </p:cTn>
                              </p:par>
                              <p:par>
                                <p:cTn id="13" presetID="9" presetClass="entr" presetSubtype="0" fill="hold" grpId="2" nodeType="withEffect">
                                  <p:stCondLst>
                                    <p:cond delay="0"/>
                                  </p:stCondLst>
                                  <p:iterate>
                                    <p:tmAbs val="0"/>
                                  </p:iterate>
                                  <p:childTnLst>
                                    <p:set>
                                      <p:cBhvr>
                                        <p:cTn id="14" fill="hold"/>
                                        <p:tgtEl>
                                          <p:spTgt spid="47">
                                            <p:txEl>
                                              <p:pRg st="0" end="0"/>
                                            </p:txEl>
                                          </p:spTgt>
                                        </p:tgtEl>
                                        <p:attrNameLst>
                                          <p:attrName>style.visibility</p:attrName>
                                        </p:attrNameLst>
                                      </p:cBhvr>
                                      <p:to>
                                        <p:strVal val="visible"/>
                                      </p:to>
                                    </p:set>
                                    <p:animEffect transition="in" filter="dissolve">
                                      <p:cBhvr>
                                        <p:cTn id="15" dur="500"/>
                                        <p:tgtEl>
                                          <p:spTgt spid="47">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47">
                                            <p:txEl>
                                              <p:pRg st="1" end="1"/>
                                            </p:txEl>
                                          </p:spTgt>
                                        </p:tgtEl>
                                        <p:attrNameLst>
                                          <p:attrName>style.visibility</p:attrName>
                                        </p:attrNameLst>
                                      </p:cBhvr>
                                      <p:to>
                                        <p:strVal val="visible"/>
                                      </p:to>
                                    </p:set>
                                    <p:animEffect transition="in" filter="dissolve">
                                      <p:cBhvr>
                                        <p:cTn id="19" dur="500"/>
                                        <p:tgtEl>
                                          <p:spTgt spid="4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0" nodeType="clickEffect">
                                  <p:stCondLst>
                                    <p:cond delay="0"/>
                                  </p:stCondLst>
                                  <p:iterate>
                                    <p:tmAbs val="0"/>
                                  </p:iterate>
                                  <p:childTnLst>
                                    <p:set>
                                      <p:cBhvr>
                                        <p:cTn id="23" fill="hold"/>
                                        <p:tgtEl>
                                          <p:spTgt spid="5">
                                            <p:bg/>
                                          </p:spTgt>
                                        </p:tgtEl>
                                        <p:attrNameLst>
                                          <p:attrName>style.visibility</p:attrName>
                                        </p:attrNameLst>
                                      </p:cBhvr>
                                      <p:to>
                                        <p:strVal val="visible"/>
                                      </p:to>
                                    </p:set>
                                    <p:animEffect transition="in" filter="dissolve">
                                      <p:cBhvr>
                                        <p:cTn id="24" dur="500"/>
                                        <p:tgtEl>
                                          <p:spTgt spid="5">
                                            <p:bg/>
                                          </p:spTgt>
                                        </p:tgtEl>
                                      </p:cBhvr>
                                    </p:animEffect>
                                  </p:childTnLst>
                                </p:cTn>
                              </p:par>
                              <p:par>
                                <p:cTn id="25" presetID="9" presetClass="entr" presetSubtype="0" fill="hold" grpId="0" nodeType="withEffect">
                                  <p:stCondLst>
                                    <p:cond delay="0"/>
                                  </p:stCondLst>
                                  <p:iterate>
                                    <p:tmAbs val="0"/>
                                  </p:iterate>
                                  <p:childTnLst>
                                    <p:set>
                                      <p:cBhvr>
                                        <p:cTn id="26" fill="hold"/>
                                        <p:tgtEl>
                                          <p:spTgt spid="5">
                                            <p:txEl>
                                              <p:pRg st="0" end="0"/>
                                            </p:txEl>
                                          </p:spTgt>
                                        </p:tgtEl>
                                        <p:attrNameLst>
                                          <p:attrName>style.visibility</p:attrName>
                                        </p:attrNameLst>
                                      </p:cBhvr>
                                      <p:to>
                                        <p:strVal val="visible"/>
                                      </p:to>
                                    </p:set>
                                    <p:animEffect transition="in" filter="dissolve">
                                      <p:cBhvr>
                                        <p:cTn id="27" dur="500"/>
                                        <p:tgtEl>
                                          <p:spTgt spid="5">
                                            <p:txEl>
                                              <p:pRg st="0" end="0"/>
                                            </p:txEl>
                                          </p:spTgt>
                                        </p:tgtEl>
                                      </p:cBhvr>
                                    </p:animEffect>
                                  </p:childTnLst>
                                </p:cTn>
                              </p:par>
                              <p:par>
                                <p:cTn id="28" presetID="9" presetClass="entr" presetSubtype="0" fill="hold" grpId="0" nodeType="withEffect">
                                  <p:stCondLst>
                                    <p:cond delay="0"/>
                                  </p:stCondLst>
                                  <p:iterate>
                                    <p:tmAbs val="0"/>
                                  </p:iterate>
                                  <p:childTnLst>
                                    <p:set>
                                      <p:cBhvr>
                                        <p:cTn id="29" fill="hold"/>
                                        <p:tgtEl>
                                          <p:spTgt spid="5">
                                            <p:txEl>
                                              <p:pRg st="1" end="1"/>
                                            </p:txEl>
                                          </p:spTgt>
                                        </p:tgtEl>
                                        <p:attrNameLst>
                                          <p:attrName>style.visibility</p:attrName>
                                        </p:attrNameLst>
                                      </p:cBhvr>
                                      <p:to>
                                        <p:strVal val="visible"/>
                                      </p:to>
                                    </p:set>
                                    <p:animEffect transition="in" filter="dissolve">
                                      <p:cBhvr>
                                        <p:cTn id="3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advAuto="0"/>
      <p:bldP spid="47" grpId="2" build="p" bldLvl="5" animBg="1" advAuto="0"/>
      <p:bldP spid="5" grpId="0"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028"/>
          <p:cNvSpPr txBox="1"/>
          <p:nvPr/>
        </p:nvSpPr>
        <p:spPr>
          <a:xfrm>
            <a:off x="916282" y="1756244"/>
            <a:ext cx="7311436" cy="1384990"/>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defRPr>
                <a:latin typeface="Georgia"/>
                <a:ea typeface="Georgia"/>
                <a:cs typeface="Georgia"/>
                <a:sym typeface="Georgia"/>
              </a:defRPr>
            </a:pPr>
            <a:r>
              <a:rPr lang="en-US" dirty="0" smtClean="0">
                <a:latin typeface="Alda OT CEV Light Regular"/>
                <a:cs typeface="Alda OT CEV Light Regular"/>
              </a:rPr>
              <a:t>Rules are important, but</a:t>
            </a:r>
          </a:p>
          <a:p>
            <a:pPr algn="ctr">
              <a:defRPr sz="7200">
                <a:latin typeface="Georgia"/>
                <a:ea typeface="Georgia"/>
                <a:cs typeface="Georgia"/>
                <a:sym typeface="Georgia"/>
              </a:defRPr>
            </a:pPr>
            <a:r>
              <a:rPr lang="en-US" sz="6000" dirty="0" smtClean="0">
                <a:latin typeface="Alda OT CEV Light Regular"/>
                <a:cs typeface="Alda OT CEV Light Regular"/>
              </a:rPr>
              <a:t>Procedures Rule</a:t>
            </a:r>
            <a:endParaRPr lang="en-US" sz="6000" dirty="0">
              <a:latin typeface="Alda OT CEV Light Regular"/>
              <a:cs typeface="Alda OT CEV Light Regular"/>
            </a:endParaRPr>
          </a:p>
        </p:txBody>
      </p:sp>
      <p:sp>
        <p:nvSpPr>
          <p:cNvPr id="51" name="Text Box 1033"/>
          <p:cNvSpPr txBox="1"/>
          <p:nvPr/>
        </p:nvSpPr>
        <p:spPr>
          <a:xfrm>
            <a:off x="2020424" y="3718590"/>
            <a:ext cx="2251208" cy="3693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Verdana"/>
                <a:ea typeface="Verdana"/>
                <a:cs typeface="Verdana"/>
                <a:sym typeface="Verdana"/>
              </a:defRPr>
            </a:lvl1pPr>
          </a:lstStyle>
          <a:p>
            <a:r>
              <a:rPr sz="1800" dirty="0">
                <a:latin typeface="Oxygen"/>
                <a:cs typeface="Oxygen"/>
              </a:rPr>
              <a:t>PROCEDURE</a:t>
            </a:r>
          </a:p>
        </p:txBody>
      </p:sp>
      <p:sp>
        <p:nvSpPr>
          <p:cNvPr id="52" name="Text Box 1035"/>
          <p:cNvSpPr txBox="1"/>
          <p:nvPr/>
        </p:nvSpPr>
        <p:spPr>
          <a:xfrm>
            <a:off x="4452121" y="3718590"/>
            <a:ext cx="4259759" cy="3693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Verdana"/>
                <a:ea typeface="Verdana"/>
                <a:cs typeface="Verdana"/>
                <a:sym typeface="Verdana"/>
              </a:defRPr>
            </a:lvl1pPr>
          </a:lstStyle>
          <a:p>
            <a:r>
              <a:rPr sz="1800" dirty="0">
                <a:latin typeface="Oxygen"/>
                <a:cs typeface="Oxygen"/>
              </a:rPr>
              <a:t>ROUTINE  =  STRUCTURE</a:t>
            </a:r>
          </a:p>
        </p:txBody>
      </p:sp>
      <p:sp>
        <p:nvSpPr>
          <p:cNvPr id="53" name="Line 1036"/>
          <p:cNvSpPr/>
          <p:nvPr/>
        </p:nvSpPr>
        <p:spPr>
          <a:xfrm>
            <a:off x="3500958" y="3919654"/>
            <a:ext cx="914401" cy="0"/>
          </a:xfrm>
          <a:prstGeom prst="line">
            <a:avLst/>
          </a:prstGeom>
          <a:ln w="25400">
            <a:solidFill>
              <a:srgbClr val="585A5A"/>
            </a:solidFill>
            <a:tailEnd type="triangle"/>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0"/>
                                        </p:tgtEl>
                                        <p:attrNameLst>
                                          <p:attrName>style.visibility</p:attrName>
                                        </p:attrNameLst>
                                      </p:cBhvr>
                                      <p:to>
                                        <p:strVal val="visible"/>
                                      </p:to>
                                    </p:set>
                                    <p:animEffect transition="in" filter="dissolve">
                                      <p:cBhvr>
                                        <p:cTn id="7" dur="3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51"/>
                                        </p:tgtEl>
                                        <p:attrNameLst>
                                          <p:attrName>style.visibility</p:attrName>
                                        </p:attrNameLst>
                                      </p:cBhvr>
                                      <p:to>
                                        <p:strVal val="visible"/>
                                      </p:to>
                                    </p:set>
                                    <p:animEffect transition="in" filter="dissolve">
                                      <p:cBhvr>
                                        <p:cTn id="12" dur="500"/>
                                        <p:tgtEl>
                                          <p:spTgt spid="51"/>
                                        </p:tgtEl>
                                      </p:cBhvr>
                                    </p:animEffect>
                                  </p:childTnLst>
                                </p:cTn>
                              </p:par>
                            </p:childTnLst>
                          </p:cTn>
                        </p:par>
                        <p:par>
                          <p:cTn id="13" fill="hold">
                            <p:stCondLst>
                              <p:cond delay="500"/>
                            </p:stCondLst>
                            <p:childTnLst>
                              <p:par>
                                <p:cTn id="14" presetID="9" presetClass="entr" fill="hold" grpId="3" nodeType="afterEffect">
                                  <p:stCondLst>
                                    <p:cond delay="0"/>
                                  </p:stCondLst>
                                  <p:iterate>
                                    <p:tmAbs val="0"/>
                                  </p:iterate>
                                  <p:childTnLst>
                                    <p:set>
                                      <p:cBhvr>
                                        <p:cTn id="15" fill="hold"/>
                                        <p:tgtEl>
                                          <p:spTgt spid="53"/>
                                        </p:tgtEl>
                                        <p:attrNameLst>
                                          <p:attrName>style.visibility</p:attrName>
                                        </p:attrNameLst>
                                      </p:cBhvr>
                                      <p:to>
                                        <p:strVal val="visible"/>
                                      </p:to>
                                    </p:set>
                                    <p:animEffect transition="in" filter="dissolve">
                                      <p:cBhvr>
                                        <p:cTn id="16" dur="5000"/>
                                        <p:tgtEl>
                                          <p:spTgt spid="53"/>
                                        </p:tgtEl>
                                      </p:cBhvr>
                                    </p:animEffect>
                                  </p:childTnLst>
                                </p:cTn>
                              </p:par>
                            </p:childTnLst>
                          </p:cTn>
                        </p:par>
                        <p:par>
                          <p:cTn id="17" fill="hold">
                            <p:stCondLst>
                              <p:cond delay="5500"/>
                            </p:stCondLst>
                            <p:childTnLst>
                              <p:par>
                                <p:cTn id="18" presetID="23" presetClass="entr" presetSubtype="16" fill="hold" grpId="4" nodeType="afterEffect">
                                  <p:stCondLst>
                                    <p:cond delay="0"/>
                                  </p:stCondLst>
                                  <p:iterate>
                                    <p:tmAbs val="0"/>
                                  </p:iterate>
                                  <p:childTnLst>
                                    <p:set>
                                      <p:cBhvr>
                                        <p:cTn id="19" fill="hold"/>
                                        <p:tgtEl>
                                          <p:spTgt spid="52"/>
                                        </p:tgtEl>
                                        <p:attrNameLst>
                                          <p:attrName>style.visibility</p:attrName>
                                        </p:attrNameLst>
                                      </p:cBhvr>
                                      <p:to>
                                        <p:strVal val="visible"/>
                                      </p:to>
                                    </p:set>
                                    <p:anim calcmode="lin" valueType="num">
                                      <p:cBhvr>
                                        <p:cTn id="20" dur="300" fill="hold"/>
                                        <p:tgtEl>
                                          <p:spTgt spid="52"/>
                                        </p:tgtEl>
                                        <p:attrNameLst>
                                          <p:attrName>ppt_w</p:attrName>
                                        </p:attrNameLst>
                                      </p:cBhvr>
                                      <p:tavLst>
                                        <p:tav tm="0">
                                          <p:val>
                                            <p:fltVal val="0"/>
                                          </p:val>
                                        </p:tav>
                                        <p:tav tm="100000">
                                          <p:val>
                                            <p:strVal val="#ppt_w"/>
                                          </p:val>
                                        </p:tav>
                                      </p:tavLst>
                                    </p:anim>
                                    <p:anim calcmode="lin" valueType="num">
                                      <p:cBhvr>
                                        <p:cTn id="21" dur="3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1" animBg="1" advAuto="0"/>
      <p:bldP spid="51" grpId="2" animBg="1" advAuto="0"/>
      <p:bldP spid="52" grpId="4" animBg="1" advAuto="0"/>
      <p:bldP spid="53"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 Box 4"/>
          <p:cNvSpPr txBox="1"/>
          <p:nvPr/>
        </p:nvSpPr>
        <p:spPr>
          <a:xfrm>
            <a:off x="914400" y="1146628"/>
            <a:ext cx="7315200"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Procedures</a:t>
            </a:r>
          </a:p>
        </p:txBody>
      </p:sp>
      <p:sp>
        <p:nvSpPr>
          <p:cNvPr id="56" name="Text Box 5"/>
          <p:cNvSpPr txBox="1"/>
          <p:nvPr/>
        </p:nvSpPr>
        <p:spPr>
          <a:xfrm>
            <a:off x="1257300" y="2103361"/>
            <a:ext cx="6629400" cy="24770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Consider where you need procedures (well planned procedures are the best plans you’ll have all year!)</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Videos of teachers quickly sharing their </a:t>
            </a:r>
            <a:r>
              <a:rPr sz="1800" dirty="0" smtClean="0">
                <a:solidFill>
                  <a:srgbClr val="585A5A"/>
                </a:solidFill>
                <a:latin typeface="Oxygen"/>
                <a:cs typeface="Oxygen"/>
              </a:rPr>
              <a:t>3</a:t>
            </a:r>
            <a:r>
              <a:rPr lang="en-US" sz="1800" dirty="0">
                <a:solidFill>
                  <a:srgbClr val="585A5A"/>
                </a:solidFill>
                <a:latin typeface="Oxygen"/>
                <a:cs typeface="Oxygen"/>
              </a:rPr>
              <a:t>–</a:t>
            </a:r>
            <a:r>
              <a:rPr sz="1800" dirty="0" smtClean="0">
                <a:solidFill>
                  <a:srgbClr val="585A5A"/>
                </a:solidFill>
                <a:latin typeface="Oxygen"/>
                <a:cs typeface="Oxygen"/>
              </a:rPr>
              <a:t>5 </a:t>
            </a:r>
            <a:r>
              <a:rPr sz="1800" dirty="0">
                <a:solidFill>
                  <a:srgbClr val="585A5A"/>
                </a:solidFill>
                <a:latin typeface="Oxygen"/>
                <a:cs typeface="Oxygen"/>
              </a:rPr>
              <a:t>most important/useful classroom procedures that allow for </a:t>
            </a:r>
            <a:r>
              <a:rPr sz="1800" dirty="0" smtClean="0">
                <a:solidFill>
                  <a:srgbClr val="585A5A"/>
                </a:solidFill>
                <a:latin typeface="Oxygen"/>
                <a:cs typeface="Oxygen"/>
              </a:rPr>
              <a:t>multigrade </a:t>
            </a:r>
            <a:r>
              <a:rPr sz="1800" dirty="0">
                <a:solidFill>
                  <a:srgbClr val="585A5A"/>
                </a:solidFill>
                <a:latin typeface="Oxygen"/>
                <a:cs typeface="Oxygen"/>
              </a:rPr>
              <a:t>instruction</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Teachers showing what has worked for them for keeping records of attendance, grades, behavior etc.</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56">
                                            <p:bg/>
                                          </p:spTgt>
                                        </p:tgtEl>
                                        <p:attrNameLst>
                                          <p:attrName>style.visibility</p:attrName>
                                        </p:attrNameLst>
                                      </p:cBhvr>
                                      <p:to>
                                        <p:strVal val="visible"/>
                                      </p:to>
                                    </p:set>
                                    <p:animEffect transition="in" filter="dissolve">
                                      <p:cBhvr>
                                        <p:cTn id="12" dur="500"/>
                                        <p:tgtEl>
                                          <p:spTgt spid="56">
                                            <p:bg/>
                                          </p:spTgt>
                                        </p:tgtEl>
                                      </p:cBhvr>
                                    </p:animEffect>
                                  </p:childTnLst>
                                </p:cTn>
                              </p:par>
                              <p:par>
                                <p:cTn id="13" presetID="9" presetClass="entr" presetSubtype="0" fill="hold" grpId="2" nodeType="withEffect">
                                  <p:stCondLst>
                                    <p:cond delay="0"/>
                                  </p:stCondLst>
                                  <p:iterate>
                                    <p:tmAbs val="0"/>
                                  </p:iterate>
                                  <p:childTnLst>
                                    <p:set>
                                      <p:cBhvr>
                                        <p:cTn id="14" fill="hold"/>
                                        <p:tgtEl>
                                          <p:spTgt spid="56">
                                            <p:txEl>
                                              <p:pRg st="0" end="0"/>
                                            </p:txEl>
                                          </p:spTgt>
                                        </p:tgtEl>
                                        <p:attrNameLst>
                                          <p:attrName>style.visibility</p:attrName>
                                        </p:attrNameLst>
                                      </p:cBhvr>
                                      <p:to>
                                        <p:strVal val="visible"/>
                                      </p:to>
                                    </p:set>
                                    <p:animEffect transition="in" filter="dissolve">
                                      <p:cBhvr>
                                        <p:cTn id="15" dur="500"/>
                                        <p:tgtEl>
                                          <p:spTgt spid="56">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56">
                                            <p:txEl>
                                              <p:pRg st="1" end="1"/>
                                            </p:txEl>
                                          </p:spTgt>
                                        </p:tgtEl>
                                        <p:attrNameLst>
                                          <p:attrName>style.visibility</p:attrName>
                                        </p:attrNameLst>
                                      </p:cBhvr>
                                      <p:to>
                                        <p:strVal val="visible"/>
                                      </p:to>
                                    </p:set>
                                    <p:animEffect transition="in" filter="dissolve">
                                      <p:cBhvr>
                                        <p:cTn id="19" dur="500"/>
                                        <p:tgtEl>
                                          <p:spTgt spid="5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56">
                                            <p:txEl>
                                              <p:pRg st="2" end="2"/>
                                            </p:txEl>
                                          </p:spTgt>
                                        </p:tgtEl>
                                        <p:attrNameLst>
                                          <p:attrName>style.visibility</p:attrName>
                                        </p:attrNameLst>
                                      </p:cBhvr>
                                      <p:to>
                                        <p:strVal val="visible"/>
                                      </p:to>
                                    </p:set>
                                    <p:animEffect transition="in" filter="dissolve">
                                      <p:cBhvr>
                                        <p:cTn id="24" dur="500"/>
                                        <p:tgtEl>
                                          <p:spTgt spid="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1" animBg="1" advAuto="0"/>
      <p:bldP spid="56" grpId="2"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Box 4"/>
          <p:cNvSpPr txBox="1"/>
          <p:nvPr/>
        </p:nvSpPr>
        <p:spPr>
          <a:xfrm>
            <a:off x="914400" y="1141345"/>
            <a:ext cx="7315200"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Sample of Procedures</a:t>
            </a:r>
          </a:p>
        </p:txBody>
      </p:sp>
      <p:sp>
        <p:nvSpPr>
          <p:cNvPr id="60" name="Text Box 5"/>
          <p:cNvSpPr txBox="1"/>
          <p:nvPr/>
        </p:nvSpPr>
        <p:spPr>
          <a:xfrm>
            <a:off x="1257300" y="2103361"/>
            <a:ext cx="6629400" cy="385592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numCol="2">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Responding to an earthquake</a:t>
            </a:r>
            <a:r>
              <a:rPr sz="1800" dirty="0" smtClean="0">
                <a:solidFill>
                  <a:srgbClr val="585A5A"/>
                </a:solidFill>
                <a:latin typeface="Oxygen"/>
                <a:cs typeface="Oxygen"/>
              </a:rPr>
              <a:t>/fire </a:t>
            </a:r>
            <a:r>
              <a:rPr sz="1800" dirty="0">
                <a:solidFill>
                  <a:srgbClr val="585A5A"/>
                </a:solidFill>
                <a:latin typeface="Oxygen"/>
                <a:cs typeface="Oxygen"/>
              </a:rPr>
              <a:t>drills</a:t>
            </a:r>
            <a:r>
              <a:rPr sz="1800" dirty="0" smtClean="0">
                <a:solidFill>
                  <a:srgbClr val="585A5A"/>
                </a:solidFill>
                <a:latin typeface="Oxygen"/>
                <a:cs typeface="Oxygen"/>
              </a:rPr>
              <a:t>/other </a:t>
            </a:r>
            <a:r>
              <a:rPr sz="1800" dirty="0">
                <a:solidFill>
                  <a:srgbClr val="585A5A"/>
                </a:solidFill>
                <a:latin typeface="Oxygen"/>
                <a:cs typeface="Oxygen"/>
              </a:rPr>
              <a:t>alerts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Listening to/responding to questions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Entering/leaving the classroom</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Getting to work immediately</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When you are </a:t>
            </a:r>
            <a:r>
              <a:rPr sz="1800" dirty="0" smtClean="0">
                <a:solidFill>
                  <a:srgbClr val="585A5A"/>
                </a:solidFill>
                <a:latin typeface="Oxygen"/>
                <a:cs typeface="Oxygen"/>
              </a:rPr>
              <a:t>tardy</a:t>
            </a:r>
            <a:endParaRPr lang="en-US" sz="1800" dirty="0" smtClean="0">
              <a:solidFill>
                <a:srgbClr val="585A5A"/>
              </a:solidFill>
              <a:latin typeface="Oxygen"/>
              <a:cs typeface="Oxygen"/>
            </a:endParaRPr>
          </a:p>
          <a:p>
            <a:pPr marL="240631" indent="-240631">
              <a:lnSpc>
                <a:spcPct val="110000"/>
              </a:lnSpc>
              <a:spcAft>
                <a:spcPts val="1000"/>
              </a:spcAft>
              <a:buSzPct val="80000"/>
              <a:buFont typeface="Verdana"/>
              <a:buChar char="✓"/>
              <a:defRPr sz="2200">
                <a:latin typeface="Verdana"/>
                <a:ea typeface="Verdana"/>
                <a:cs typeface="Verdana"/>
                <a:sym typeface="Verdana"/>
              </a:defRPr>
            </a:pPr>
            <a:endParaRPr sz="1800" dirty="0">
              <a:solidFill>
                <a:srgbClr val="585A5A"/>
              </a:solidFill>
              <a:latin typeface="Oxygen"/>
              <a:cs typeface="Oxygen"/>
            </a:endParaRP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End of period class dismissal</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Participating in class discussions</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When you need pencil/paper</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Checking out classroom materials</a:t>
            </a:r>
          </a:p>
        </p:txBody>
      </p:sp>
      <p:pic>
        <p:nvPicPr>
          <p:cNvPr id="4" name="Picture 13" descr="Picture 13"/>
          <p:cNvPicPr>
            <a:picLocks noChangeAspect="1"/>
          </p:cNvPicPr>
          <p:nvPr/>
        </p:nvPicPr>
        <p:blipFill>
          <a:blip r:embed="rId2">
            <a:extLst/>
          </a:blip>
          <a:stretch>
            <a:fillRect/>
          </a:stretch>
        </p:blipFill>
        <p:spPr>
          <a:xfrm>
            <a:off x="3242733" y="4089928"/>
            <a:ext cx="5456239" cy="30559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9"/>
                                        </p:tgtEl>
                                        <p:attrNameLst>
                                          <p:attrName>style.visibility</p:attrName>
                                        </p:attrNameLst>
                                      </p:cBhvr>
                                      <p:to>
                                        <p:strVal val="visible"/>
                                      </p:to>
                                    </p:set>
                                    <p:animEffect transition="in" filter="dissolv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60">
                                            <p:bg/>
                                          </p:spTgt>
                                        </p:tgtEl>
                                        <p:attrNameLst>
                                          <p:attrName>style.visibility</p:attrName>
                                        </p:attrNameLst>
                                      </p:cBhvr>
                                      <p:to>
                                        <p:strVal val="visible"/>
                                      </p:to>
                                    </p:set>
                                    <p:animEffect transition="in" filter="dissolve">
                                      <p:cBhvr>
                                        <p:cTn id="12" dur="500"/>
                                        <p:tgtEl>
                                          <p:spTgt spid="60">
                                            <p:bg/>
                                          </p:spTgt>
                                        </p:tgtEl>
                                      </p:cBhvr>
                                    </p:animEffect>
                                  </p:childTnLst>
                                </p:cTn>
                              </p:par>
                              <p:par>
                                <p:cTn id="13" presetID="9" presetClass="entr" presetSubtype="0" fill="hold" grpId="2" nodeType="withEffect">
                                  <p:stCondLst>
                                    <p:cond delay="0"/>
                                  </p:stCondLst>
                                  <p:iterate>
                                    <p:tmAbs val="0"/>
                                  </p:iterate>
                                  <p:childTnLst>
                                    <p:set>
                                      <p:cBhvr>
                                        <p:cTn id="14" fill="hold"/>
                                        <p:tgtEl>
                                          <p:spTgt spid="60">
                                            <p:txEl>
                                              <p:pRg st="0" end="0"/>
                                            </p:txEl>
                                          </p:spTgt>
                                        </p:tgtEl>
                                        <p:attrNameLst>
                                          <p:attrName>style.visibility</p:attrName>
                                        </p:attrNameLst>
                                      </p:cBhvr>
                                      <p:to>
                                        <p:strVal val="visible"/>
                                      </p:to>
                                    </p:set>
                                    <p:animEffect transition="in" filter="dissolve">
                                      <p:cBhvr>
                                        <p:cTn id="15" dur="500"/>
                                        <p:tgtEl>
                                          <p:spTgt spid="60">
                                            <p:txEl>
                                              <p:pRg st="0" end="0"/>
                                            </p:txEl>
                                          </p:spTgt>
                                        </p:tgtEl>
                                      </p:cBhvr>
                                    </p:animEffect>
                                  </p:childTnLst>
                                </p:cTn>
                              </p:par>
                            </p:childTnLst>
                          </p:cTn>
                        </p:par>
                        <p:par>
                          <p:cTn id="16" fill="hold">
                            <p:stCondLst>
                              <p:cond delay="500"/>
                            </p:stCondLst>
                            <p:childTnLst>
                              <p:par>
                                <p:cTn id="17" presetID="9" presetClass="entr" fill="hold" grpId="2" nodeType="afterEffect">
                                  <p:stCondLst>
                                    <p:cond delay="0"/>
                                  </p:stCondLst>
                                  <p:iterate>
                                    <p:tmAbs val="0"/>
                                  </p:iterate>
                                  <p:childTnLst>
                                    <p:set>
                                      <p:cBhvr>
                                        <p:cTn id="18" fill="hold"/>
                                        <p:tgtEl>
                                          <p:spTgt spid="60">
                                            <p:txEl>
                                              <p:pRg st="1" end="1"/>
                                            </p:txEl>
                                          </p:spTgt>
                                        </p:tgtEl>
                                        <p:attrNameLst>
                                          <p:attrName>style.visibility</p:attrName>
                                        </p:attrNameLst>
                                      </p:cBhvr>
                                      <p:to>
                                        <p:strVal val="visible"/>
                                      </p:to>
                                    </p:set>
                                    <p:animEffect transition="in" filter="dissolve">
                                      <p:cBhvr>
                                        <p:cTn id="19" dur="500"/>
                                        <p:tgtEl>
                                          <p:spTgt spid="6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2" nodeType="clickEffect">
                                  <p:stCondLst>
                                    <p:cond delay="0"/>
                                  </p:stCondLst>
                                  <p:iterate>
                                    <p:tmAbs val="0"/>
                                  </p:iterate>
                                  <p:childTnLst>
                                    <p:set>
                                      <p:cBhvr>
                                        <p:cTn id="23" fill="hold"/>
                                        <p:tgtEl>
                                          <p:spTgt spid="60">
                                            <p:txEl>
                                              <p:pRg st="2" end="2"/>
                                            </p:txEl>
                                          </p:spTgt>
                                        </p:tgtEl>
                                        <p:attrNameLst>
                                          <p:attrName>style.visibility</p:attrName>
                                        </p:attrNameLst>
                                      </p:cBhvr>
                                      <p:to>
                                        <p:strVal val="visible"/>
                                      </p:to>
                                    </p:set>
                                    <p:animEffect transition="in" filter="dissolve">
                                      <p:cBhvr>
                                        <p:cTn id="24" dur="500"/>
                                        <p:tgtEl>
                                          <p:spTgt spid="6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2" nodeType="clickEffect">
                                  <p:stCondLst>
                                    <p:cond delay="0"/>
                                  </p:stCondLst>
                                  <p:iterate>
                                    <p:tmAbs val="0"/>
                                  </p:iterate>
                                  <p:childTnLst>
                                    <p:set>
                                      <p:cBhvr>
                                        <p:cTn id="28" fill="hold"/>
                                        <p:tgtEl>
                                          <p:spTgt spid="60">
                                            <p:txEl>
                                              <p:pRg st="3" end="3"/>
                                            </p:txEl>
                                          </p:spTgt>
                                        </p:tgtEl>
                                        <p:attrNameLst>
                                          <p:attrName>style.visibility</p:attrName>
                                        </p:attrNameLst>
                                      </p:cBhvr>
                                      <p:to>
                                        <p:strVal val="visible"/>
                                      </p:to>
                                    </p:set>
                                    <p:animEffect transition="in" filter="dissolve">
                                      <p:cBhvr>
                                        <p:cTn id="29" dur="500"/>
                                        <p:tgtEl>
                                          <p:spTgt spid="6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2" nodeType="clickEffect">
                                  <p:stCondLst>
                                    <p:cond delay="0"/>
                                  </p:stCondLst>
                                  <p:iterate>
                                    <p:tmAbs val="0"/>
                                  </p:iterate>
                                  <p:childTnLst>
                                    <p:set>
                                      <p:cBhvr>
                                        <p:cTn id="33" fill="hold"/>
                                        <p:tgtEl>
                                          <p:spTgt spid="60">
                                            <p:txEl>
                                              <p:pRg st="4" end="4"/>
                                            </p:txEl>
                                          </p:spTgt>
                                        </p:tgtEl>
                                        <p:attrNameLst>
                                          <p:attrName>style.visibility</p:attrName>
                                        </p:attrNameLst>
                                      </p:cBhvr>
                                      <p:to>
                                        <p:strVal val="visible"/>
                                      </p:to>
                                    </p:set>
                                    <p:animEffect transition="in" filter="dissolve">
                                      <p:cBhvr>
                                        <p:cTn id="34" dur="500"/>
                                        <p:tgtEl>
                                          <p:spTgt spid="6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2" nodeType="clickEffect">
                                  <p:stCondLst>
                                    <p:cond delay="0"/>
                                  </p:stCondLst>
                                  <p:iterate>
                                    <p:tmAbs val="0"/>
                                  </p:iterate>
                                  <p:childTnLst>
                                    <p:set>
                                      <p:cBhvr>
                                        <p:cTn id="38" fill="hold"/>
                                        <p:tgtEl>
                                          <p:spTgt spid="60">
                                            <p:txEl>
                                              <p:pRg st="6" end="6"/>
                                            </p:txEl>
                                          </p:spTgt>
                                        </p:tgtEl>
                                        <p:attrNameLst>
                                          <p:attrName>style.visibility</p:attrName>
                                        </p:attrNameLst>
                                      </p:cBhvr>
                                      <p:to>
                                        <p:strVal val="visible"/>
                                      </p:to>
                                    </p:set>
                                    <p:animEffect transition="in" filter="dissolve">
                                      <p:cBhvr>
                                        <p:cTn id="39" dur="500"/>
                                        <p:tgtEl>
                                          <p:spTgt spid="60">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fill="hold" grpId="2" nodeType="clickEffect">
                                  <p:stCondLst>
                                    <p:cond delay="0"/>
                                  </p:stCondLst>
                                  <p:iterate>
                                    <p:tmAbs val="0"/>
                                  </p:iterate>
                                  <p:childTnLst>
                                    <p:set>
                                      <p:cBhvr>
                                        <p:cTn id="43" fill="hold"/>
                                        <p:tgtEl>
                                          <p:spTgt spid="60">
                                            <p:txEl>
                                              <p:pRg st="7" end="7"/>
                                            </p:txEl>
                                          </p:spTgt>
                                        </p:tgtEl>
                                        <p:attrNameLst>
                                          <p:attrName>style.visibility</p:attrName>
                                        </p:attrNameLst>
                                      </p:cBhvr>
                                      <p:to>
                                        <p:strVal val="visible"/>
                                      </p:to>
                                    </p:set>
                                    <p:animEffect transition="in" filter="dissolve">
                                      <p:cBhvr>
                                        <p:cTn id="44" dur="500"/>
                                        <p:tgtEl>
                                          <p:spTgt spid="60">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fill="hold" grpId="2" nodeType="clickEffect">
                                  <p:stCondLst>
                                    <p:cond delay="0"/>
                                  </p:stCondLst>
                                  <p:iterate>
                                    <p:tmAbs val="0"/>
                                  </p:iterate>
                                  <p:childTnLst>
                                    <p:set>
                                      <p:cBhvr>
                                        <p:cTn id="48" fill="hold"/>
                                        <p:tgtEl>
                                          <p:spTgt spid="60">
                                            <p:txEl>
                                              <p:pRg st="8" end="8"/>
                                            </p:txEl>
                                          </p:spTgt>
                                        </p:tgtEl>
                                        <p:attrNameLst>
                                          <p:attrName>style.visibility</p:attrName>
                                        </p:attrNameLst>
                                      </p:cBhvr>
                                      <p:to>
                                        <p:strVal val="visible"/>
                                      </p:to>
                                    </p:set>
                                    <p:animEffect transition="in" filter="dissolve">
                                      <p:cBhvr>
                                        <p:cTn id="49" dur="500"/>
                                        <p:tgtEl>
                                          <p:spTgt spid="60">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fill="hold" grpId="2" nodeType="clickEffect">
                                  <p:stCondLst>
                                    <p:cond delay="0"/>
                                  </p:stCondLst>
                                  <p:iterate>
                                    <p:tmAbs val="0"/>
                                  </p:iterate>
                                  <p:childTnLst>
                                    <p:set>
                                      <p:cBhvr>
                                        <p:cTn id="53" fill="hold"/>
                                        <p:tgtEl>
                                          <p:spTgt spid="60">
                                            <p:txEl>
                                              <p:pRg st="9" end="9"/>
                                            </p:txEl>
                                          </p:spTgt>
                                        </p:tgtEl>
                                        <p:attrNameLst>
                                          <p:attrName>style.visibility</p:attrName>
                                        </p:attrNameLst>
                                      </p:cBhvr>
                                      <p:to>
                                        <p:strVal val="visible"/>
                                      </p:to>
                                    </p:set>
                                    <p:animEffect transition="in" filter="dissolve">
                                      <p:cBhvr>
                                        <p:cTn id="54" dur="500"/>
                                        <p:tgtEl>
                                          <p:spTgt spid="6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animBg="1" advAuto="0"/>
      <p:bldP spid="60" grpId="2"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Box 4"/>
          <p:cNvSpPr txBox="1"/>
          <p:nvPr/>
        </p:nvSpPr>
        <p:spPr>
          <a:xfrm>
            <a:off x="914400" y="1146626"/>
            <a:ext cx="7315200" cy="6463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latin typeface="Georgia"/>
                <a:ea typeface="Georgia"/>
                <a:cs typeface="Georgia"/>
                <a:sym typeface="Georgia"/>
              </a:defRPr>
            </a:lvl1pPr>
          </a:lstStyle>
          <a:p>
            <a:r>
              <a:rPr dirty="0">
                <a:latin typeface="Alda OT CEV Light Regular"/>
                <a:cs typeface="Alda OT CEV Light Regular"/>
              </a:rPr>
              <a:t>Teach Each Procedure as a Lesson</a:t>
            </a:r>
          </a:p>
        </p:txBody>
      </p:sp>
      <p:sp>
        <p:nvSpPr>
          <p:cNvPr id="64" name="Text Box 5"/>
          <p:cNvSpPr txBox="1"/>
          <p:nvPr/>
        </p:nvSpPr>
        <p:spPr>
          <a:xfrm>
            <a:off x="1257300" y="2109407"/>
            <a:ext cx="6629400" cy="303826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Teacher models/teaches the procedure</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A student or the class demonstrate guided by teacher</a:t>
            </a:r>
            <a:r>
              <a:rPr sz="1800" dirty="0" smtClean="0">
                <a:solidFill>
                  <a:srgbClr val="585A5A"/>
                </a:solidFill>
                <a:latin typeface="Oxygen"/>
                <a:cs typeface="Oxygen"/>
              </a:rPr>
              <a:t>,</a:t>
            </a:r>
            <a:r>
              <a:rPr lang="en-US" sz="1800" dirty="0" smtClean="0">
                <a:solidFill>
                  <a:srgbClr val="585A5A"/>
                </a:solidFill>
                <a:latin typeface="Oxygen"/>
                <a:cs typeface="Oxygen"/>
              </a:rPr>
              <a:t> </a:t>
            </a:r>
            <a:r>
              <a:rPr sz="1800" dirty="0" smtClean="0">
                <a:solidFill>
                  <a:srgbClr val="585A5A"/>
                </a:solidFill>
                <a:latin typeface="Oxygen"/>
                <a:cs typeface="Oxygen"/>
              </a:rPr>
              <a:t>models </a:t>
            </a:r>
            <a:r>
              <a:rPr sz="1800" dirty="0">
                <a:solidFill>
                  <a:srgbClr val="585A5A"/>
                </a:solidFill>
                <a:latin typeface="Oxygen"/>
                <a:cs typeface="Oxygen"/>
              </a:rPr>
              <a:t>the procedure</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Practice time for each procedure is </a:t>
            </a:r>
            <a:r>
              <a:rPr sz="1800" dirty="0" smtClean="0">
                <a:solidFill>
                  <a:srgbClr val="585A5A"/>
                </a:solidFill>
                <a:latin typeface="Oxygen"/>
                <a:cs typeface="Oxygen"/>
              </a:rPr>
              <a:t>given.</a:t>
            </a:r>
            <a:r>
              <a:rPr lang="en-US" sz="1800" dirty="0" smtClean="0">
                <a:solidFill>
                  <a:srgbClr val="585A5A"/>
                </a:solidFill>
                <a:latin typeface="Oxygen"/>
                <a:cs typeface="Oxygen"/>
              </a:rPr>
              <a:t> </a:t>
            </a:r>
            <a:r>
              <a:rPr lang="en-US" sz="1800" dirty="0" smtClean="0">
                <a:solidFill>
                  <a:srgbClr val="585A5A"/>
                </a:solidFill>
                <a:latin typeface="Oxygen"/>
                <a:cs typeface="Oxygen"/>
              </a:rPr>
              <a:t/>
            </a:r>
            <a:br>
              <a:rPr lang="en-US" sz="1800" dirty="0" smtClean="0">
                <a:solidFill>
                  <a:srgbClr val="585A5A"/>
                </a:solidFill>
                <a:latin typeface="Oxygen"/>
                <a:cs typeface="Oxygen"/>
              </a:rPr>
            </a:br>
            <a:r>
              <a:rPr sz="1800" dirty="0" smtClean="0">
                <a:solidFill>
                  <a:srgbClr val="585A5A"/>
                </a:solidFill>
                <a:latin typeface="Oxygen"/>
                <a:cs typeface="Oxygen"/>
              </a:rPr>
              <a:t>The </a:t>
            </a:r>
            <a:r>
              <a:rPr sz="1800" dirty="0">
                <a:solidFill>
                  <a:srgbClr val="585A5A"/>
                </a:solidFill>
                <a:latin typeface="Oxygen"/>
                <a:cs typeface="Oxygen"/>
              </a:rPr>
              <a:t>teacher decides when to finish practice</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Teacher is alert to reinforce</a:t>
            </a:r>
          </a:p>
          <a:p>
            <a:pPr marL="240631" indent="-240631">
              <a:lnSpc>
                <a:spcPct val="110000"/>
              </a:lnSpc>
              <a:spcAft>
                <a:spcPts val="1000"/>
              </a:spcAft>
              <a:buSzPct val="80000"/>
              <a:buFont typeface="Verdana"/>
              <a:buChar char="✓"/>
              <a:defRPr sz="2200">
                <a:latin typeface="Verdana"/>
                <a:ea typeface="Verdana"/>
                <a:cs typeface="Verdana"/>
                <a:sym typeface="Verdana"/>
              </a:defRPr>
            </a:pPr>
            <a:r>
              <a:rPr sz="1800" dirty="0">
                <a:solidFill>
                  <a:srgbClr val="585A5A"/>
                </a:solidFill>
                <a:latin typeface="Oxygen"/>
                <a:cs typeface="Oxygen"/>
              </a:rPr>
              <a:t>Ask students to evaluate </a:t>
            </a:r>
            <a:r>
              <a:rPr sz="1800" dirty="0" smtClean="0">
                <a:solidFill>
                  <a:srgbClr val="585A5A"/>
                </a:solidFill>
                <a:latin typeface="Oxygen"/>
                <a:cs typeface="Oxygen"/>
              </a:rPr>
              <a:t>and</a:t>
            </a:r>
            <a:r>
              <a:rPr lang="en-US" sz="1800" dirty="0" smtClean="0">
                <a:solidFill>
                  <a:srgbClr val="585A5A"/>
                </a:solidFill>
                <a:latin typeface="Oxygen"/>
                <a:cs typeface="Oxygen"/>
              </a:rPr>
              <a:t> </a:t>
            </a:r>
            <a:r>
              <a:rPr lang="en-US" sz="1800" dirty="0" smtClean="0">
                <a:solidFill>
                  <a:srgbClr val="585A5A"/>
                </a:solidFill>
                <a:latin typeface="Oxygen"/>
                <a:cs typeface="Oxygen"/>
              </a:rPr>
              <a:t/>
            </a:r>
            <a:br>
              <a:rPr lang="en-US" sz="1800" dirty="0" smtClean="0">
                <a:solidFill>
                  <a:srgbClr val="585A5A"/>
                </a:solidFill>
                <a:latin typeface="Oxygen"/>
                <a:cs typeface="Oxygen"/>
              </a:rPr>
            </a:br>
            <a:r>
              <a:rPr sz="1800" dirty="0" smtClean="0">
                <a:solidFill>
                  <a:srgbClr val="585A5A"/>
                </a:solidFill>
                <a:latin typeface="Oxygen"/>
                <a:cs typeface="Oxygen"/>
              </a:rPr>
              <a:t>make </a:t>
            </a:r>
            <a:r>
              <a:rPr sz="1800" dirty="0">
                <a:solidFill>
                  <a:srgbClr val="585A5A"/>
                </a:solidFill>
                <a:latin typeface="Oxygen"/>
                <a:cs typeface="Oxygen"/>
              </a:rPr>
              <a:t>changes as needed</a:t>
            </a:r>
          </a:p>
        </p:txBody>
      </p:sp>
      <p:sp>
        <p:nvSpPr>
          <p:cNvPr id="5" name="Rectangle 4"/>
          <p:cNvSpPr/>
          <p:nvPr/>
        </p:nvSpPr>
        <p:spPr>
          <a:xfrm rot="20665652">
            <a:off x="7067643" y="5009514"/>
            <a:ext cx="1277072" cy="1598132"/>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j-lt"/>
              <a:ea typeface="+mj-ea"/>
              <a:cs typeface="+mj-cs"/>
              <a:sym typeface="Helvetica"/>
            </a:endParaRPr>
          </a:p>
        </p:txBody>
      </p:sp>
      <p:pic>
        <p:nvPicPr>
          <p:cNvPr id="4" name="Picture 2" descr="Picture 2"/>
          <p:cNvPicPr>
            <a:picLocks noChangeAspect="1"/>
          </p:cNvPicPr>
          <p:nvPr/>
        </p:nvPicPr>
        <p:blipFill>
          <a:blip r:embed="rId2">
            <a:extLst/>
          </a:blip>
          <a:stretch>
            <a:fillRect/>
          </a:stretch>
        </p:blipFill>
        <p:spPr>
          <a:xfrm>
            <a:off x="6807200" y="4593680"/>
            <a:ext cx="1795462" cy="224209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2" nodeType="afterEffect">
                                  <p:stCondLst>
                                    <p:cond delay="0"/>
                                  </p:stCondLst>
                                  <p:iterate>
                                    <p:tmAbs val="0"/>
                                  </p:iterate>
                                  <p:childTnLst>
                                    <p:set>
                                      <p:cBhvr>
                                        <p:cTn id="6" fill="hold"/>
                                        <p:tgtEl>
                                          <p:spTgt spid="63"/>
                                        </p:tgtEl>
                                        <p:attrNameLst>
                                          <p:attrName>style.visibility</p:attrName>
                                        </p:attrNameLst>
                                      </p:cBhvr>
                                      <p:to>
                                        <p:strVal val="visible"/>
                                      </p:to>
                                    </p:set>
                                    <p:animEffect transition="in" filter="dissolv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3" nodeType="clickEffect">
                                  <p:stCondLst>
                                    <p:cond delay="0"/>
                                  </p:stCondLst>
                                  <p:iterate>
                                    <p:tmAbs val="0"/>
                                  </p:iterate>
                                  <p:childTnLst>
                                    <p:set>
                                      <p:cBhvr>
                                        <p:cTn id="11" fill="hold"/>
                                        <p:tgtEl>
                                          <p:spTgt spid="64">
                                            <p:bg/>
                                          </p:spTgt>
                                        </p:tgtEl>
                                        <p:attrNameLst>
                                          <p:attrName>style.visibility</p:attrName>
                                        </p:attrNameLst>
                                      </p:cBhvr>
                                      <p:to>
                                        <p:strVal val="visible"/>
                                      </p:to>
                                    </p:set>
                                    <p:animEffect transition="in" filter="dissolve">
                                      <p:cBhvr>
                                        <p:cTn id="12" dur="500"/>
                                        <p:tgtEl>
                                          <p:spTgt spid="64">
                                            <p:bg/>
                                          </p:spTgt>
                                        </p:tgtEl>
                                      </p:cBhvr>
                                    </p:animEffect>
                                  </p:childTnLst>
                                </p:cTn>
                              </p:par>
                              <p:par>
                                <p:cTn id="13" presetID="9" presetClass="entr" presetSubtype="0" fill="hold" grpId="3" nodeType="withEffect">
                                  <p:stCondLst>
                                    <p:cond delay="0"/>
                                  </p:stCondLst>
                                  <p:iterate>
                                    <p:tmAbs val="0"/>
                                  </p:iterate>
                                  <p:childTnLst>
                                    <p:set>
                                      <p:cBhvr>
                                        <p:cTn id="14" fill="hold"/>
                                        <p:tgtEl>
                                          <p:spTgt spid="64">
                                            <p:txEl>
                                              <p:pRg st="0" end="0"/>
                                            </p:txEl>
                                          </p:spTgt>
                                        </p:tgtEl>
                                        <p:attrNameLst>
                                          <p:attrName>style.visibility</p:attrName>
                                        </p:attrNameLst>
                                      </p:cBhvr>
                                      <p:to>
                                        <p:strVal val="visible"/>
                                      </p:to>
                                    </p:set>
                                    <p:animEffect transition="in" filter="dissolve">
                                      <p:cBhvr>
                                        <p:cTn id="15" dur="500"/>
                                        <p:tgtEl>
                                          <p:spTgt spid="64">
                                            <p:txEl>
                                              <p:pRg st="0" end="0"/>
                                            </p:txEl>
                                          </p:spTgt>
                                        </p:tgtEl>
                                      </p:cBhvr>
                                    </p:animEffect>
                                  </p:childTnLst>
                                </p:cTn>
                              </p:par>
                            </p:childTnLst>
                          </p:cTn>
                        </p:par>
                        <p:par>
                          <p:cTn id="16" fill="hold">
                            <p:stCondLst>
                              <p:cond delay="500"/>
                            </p:stCondLst>
                            <p:childTnLst>
                              <p:par>
                                <p:cTn id="17" presetID="9" presetClass="entr" fill="hold" grpId="3" nodeType="afterEffect">
                                  <p:stCondLst>
                                    <p:cond delay="0"/>
                                  </p:stCondLst>
                                  <p:iterate>
                                    <p:tmAbs val="0"/>
                                  </p:iterate>
                                  <p:childTnLst>
                                    <p:set>
                                      <p:cBhvr>
                                        <p:cTn id="18" fill="hold"/>
                                        <p:tgtEl>
                                          <p:spTgt spid="64">
                                            <p:txEl>
                                              <p:pRg st="1" end="1"/>
                                            </p:txEl>
                                          </p:spTgt>
                                        </p:tgtEl>
                                        <p:attrNameLst>
                                          <p:attrName>style.visibility</p:attrName>
                                        </p:attrNameLst>
                                      </p:cBhvr>
                                      <p:to>
                                        <p:strVal val="visible"/>
                                      </p:to>
                                    </p:set>
                                    <p:animEffect transition="in" filter="dissolve">
                                      <p:cBhvr>
                                        <p:cTn id="19" dur="500"/>
                                        <p:tgtEl>
                                          <p:spTgt spid="6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3" nodeType="clickEffect">
                                  <p:stCondLst>
                                    <p:cond delay="0"/>
                                  </p:stCondLst>
                                  <p:iterate>
                                    <p:tmAbs val="0"/>
                                  </p:iterate>
                                  <p:childTnLst>
                                    <p:set>
                                      <p:cBhvr>
                                        <p:cTn id="23" fill="hold"/>
                                        <p:tgtEl>
                                          <p:spTgt spid="64">
                                            <p:txEl>
                                              <p:pRg st="2" end="2"/>
                                            </p:txEl>
                                          </p:spTgt>
                                        </p:tgtEl>
                                        <p:attrNameLst>
                                          <p:attrName>style.visibility</p:attrName>
                                        </p:attrNameLst>
                                      </p:cBhvr>
                                      <p:to>
                                        <p:strVal val="visible"/>
                                      </p:to>
                                    </p:set>
                                    <p:animEffect transition="in" filter="dissolve">
                                      <p:cBhvr>
                                        <p:cTn id="24" dur="500"/>
                                        <p:tgtEl>
                                          <p:spTgt spid="6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3" nodeType="clickEffect">
                                  <p:stCondLst>
                                    <p:cond delay="0"/>
                                  </p:stCondLst>
                                  <p:iterate>
                                    <p:tmAbs val="0"/>
                                  </p:iterate>
                                  <p:childTnLst>
                                    <p:set>
                                      <p:cBhvr>
                                        <p:cTn id="28" fill="hold"/>
                                        <p:tgtEl>
                                          <p:spTgt spid="64">
                                            <p:txEl>
                                              <p:pRg st="3" end="3"/>
                                            </p:txEl>
                                          </p:spTgt>
                                        </p:tgtEl>
                                        <p:attrNameLst>
                                          <p:attrName>style.visibility</p:attrName>
                                        </p:attrNameLst>
                                      </p:cBhvr>
                                      <p:to>
                                        <p:strVal val="visible"/>
                                      </p:to>
                                    </p:set>
                                    <p:animEffect transition="in" filter="dissolve">
                                      <p:cBhvr>
                                        <p:cTn id="29" dur="500"/>
                                        <p:tgtEl>
                                          <p:spTgt spid="6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3" nodeType="clickEffect">
                                  <p:stCondLst>
                                    <p:cond delay="0"/>
                                  </p:stCondLst>
                                  <p:iterate>
                                    <p:tmAbs val="0"/>
                                  </p:iterate>
                                  <p:childTnLst>
                                    <p:set>
                                      <p:cBhvr>
                                        <p:cTn id="33" fill="hold"/>
                                        <p:tgtEl>
                                          <p:spTgt spid="64">
                                            <p:txEl>
                                              <p:pRg st="4" end="4"/>
                                            </p:txEl>
                                          </p:spTgt>
                                        </p:tgtEl>
                                        <p:attrNameLst>
                                          <p:attrName>style.visibility</p:attrName>
                                        </p:attrNameLst>
                                      </p:cBhvr>
                                      <p:to>
                                        <p:strVal val="visible"/>
                                      </p:to>
                                    </p:set>
                                    <p:animEffect transition="in" filter="dissolve">
                                      <p:cBhvr>
                                        <p:cTn id="34" dur="500"/>
                                        <p:tgtEl>
                                          <p:spTgt spid="64">
                                            <p:txEl>
                                              <p:pRg st="4" end="4"/>
                                            </p:txEl>
                                          </p:spTgt>
                                        </p:tgtEl>
                                      </p:cBhvr>
                                    </p:animEffect>
                                  </p:childTnLst>
                                </p:cTn>
                              </p:par>
                            </p:childTnLst>
                          </p:cTn>
                        </p:par>
                        <p:par>
                          <p:cTn id="35" fill="hold">
                            <p:stCondLst>
                              <p:cond delay="500"/>
                            </p:stCondLst>
                            <p:childTnLst>
                              <p:par>
                                <p:cTn id="36" presetID="9" presetClass="entr" fill="hold" grpId="0" nodeType="afterEffect">
                                  <p:stCondLst>
                                    <p:cond delay="0"/>
                                  </p:stCondLst>
                                  <p:iterate>
                                    <p:tmAbs val="0"/>
                                  </p:iterate>
                                  <p:childTnLst>
                                    <p:set>
                                      <p:cBhvr>
                                        <p:cTn id="37" fill="hold"/>
                                        <p:tgtEl>
                                          <p:spTgt spid="4"/>
                                        </p:tgtEl>
                                        <p:attrNameLst>
                                          <p:attrName>style.visibility</p:attrName>
                                        </p:attrNameLst>
                                      </p:cBhvr>
                                      <p:to>
                                        <p:strVal val="visible"/>
                                      </p:to>
                                    </p:set>
                                    <p:animEffect transition="in" filter="dissolv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2" animBg="1" advAuto="0"/>
      <p:bldP spid="64" grpId="3" build="p" bldLvl="5" animBg="1" advAuto="0"/>
      <p:bldP spid="4" grpId="0" animBg="1" advAuto="0"/>
    </p:bldLst>
  </p:timing>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10020</TotalTime>
  <Words>1252</Words>
  <Application>Microsoft Macintosh PowerPoint</Application>
  <PresentationFormat>On-screen Show (4:3)</PresentationFormat>
  <Paragraphs>187</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design</cp:lastModifiedBy>
  <cp:revision>19</cp:revision>
  <dcterms:modified xsi:type="dcterms:W3CDTF">2018-04-06T19:29:50Z</dcterms:modified>
</cp:coreProperties>
</file>